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490" r:id="rId3"/>
    <p:sldId id="317" r:id="rId4"/>
    <p:sldId id="458" r:id="rId5"/>
    <p:sldId id="474" r:id="rId6"/>
    <p:sldId id="475" r:id="rId7"/>
    <p:sldId id="275" r:id="rId8"/>
    <p:sldId id="276" r:id="rId9"/>
    <p:sldId id="476" r:id="rId10"/>
    <p:sldId id="477" r:id="rId11"/>
    <p:sldId id="484" r:id="rId12"/>
    <p:sldId id="482" r:id="rId13"/>
    <p:sldId id="483" r:id="rId14"/>
    <p:sldId id="486" r:id="rId15"/>
    <p:sldId id="487" r:id="rId16"/>
    <p:sldId id="488" r:id="rId17"/>
    <p:sldId id="489" r:id="rId18"/>
    <p:sldId id="497" r:id="rId19"/>
    <p:sldId id="478" r:id="rId20"/>
    <p:sldId id="479" r:id="rId21"/>
    <p:sldId id="480" r:id="rId22"/>
    <p:sldId id="493" r:id="rId23"/>
    <p:sldId id="481" r:id="rId24"/>
    <p:sldId id="495" r:id="rId25"/>
    <p:sldId id="492" r:id="rId26"/>
    <p:sldId id="485" r:id="rId27"/>
    <p:sldId id="491" r:id="rId28"/>
    <p:sldId id="496" r:id="rId29"/>
    <p:sldId id="494" r:id="rId30"/>
    <p:sldId id="498" r:id="rId3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A8719AD-4FEA-42A8-914A-0E67940FBF06}">
          <p14:sldIdLst>
            <p14:sldId id="256"/>
            <p14:sldId id="490"/>
            <p14:sldId id="317"/>
            <p14:sldId id="458"/>
            <p14:sldId id="474"/>
            <p14:sldId id="475"/>
            <p14:sldId id="275"/>
            <p14:sldId id="276"/>
            <p14:sldId id="476"/>
            <p14:sldId id="477"/>
            <p14:sldId id="484"/>
            <p14:sldId id="482"/>
            <p14:sldId id="483"/>
            <p14:sldId id="486"/>
            <p14:sldId id="487"/>
            <p14:sldId id="488"/>
            <p14:sldId id="489"/>
            <p14:sldId id="497"/>
            <p14:sldId id="478"/>
            <p14:sldId id="479"/>
            <p14:sldId id="480"/>
            <p14:sldId id="493"/>
            <p14:sldId id="481"/>
            <p14:sldId id="495"/>
            <p14:sldId id="492"/>
            <p14:sldId id="485"/>
            <p14:sldId id="491"/>
            <p14:sldId id="496"/>
            <p14:sldId id="494"/>
            <p14:sldId id="49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2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32" y="96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8528A-64B2-4073-B7C4-64169CB45686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8693C3-2A8B-494B-8345-51885CDA1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4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3336-AEF1-498B-996B-0BE012569626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B751-07BA-467D-B1CF-812BF7E37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08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3336-AEF1-498B-996B-0BE012569626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B751-07BA-467D-B1CF-812BF7E37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422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3336-AEF1-498B-996B-0BE012569626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B751-07BA-467D-B1CF-812BF7E37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83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3336-AEF1-498B-996B-0BE012569626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B751-07BA-467D-B1CF-812BF7E37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55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3336-AEF1-498B-996B-0BE012569626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B751-07BA-467D-B1CF-812BF7E37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38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3336-AEF1-498B-996B-0BE012569626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B751-07BA-467D-B1CF-812BF7E37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926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3336-AEF1-498B-996B-0BE012569626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B751-07BA-467D-B1CF-812BF7E37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201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3336-AEF1-498B-996B-0BE012569626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B751-07BA-467D-B1CF-812BF7E37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973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3336-AEF1-498B-996B-0BE012569626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B751-07BA-467D-B1CF-812BF7E37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155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3336-AEF1-498B-996B-0BE012569626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B751-07BA-467D-B1CF-812BF7E37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011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3336-AEF1-498B-996B-0BE012569626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B751-07BA-467D-B1CF-812BF7E37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10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03336-AEF1-498B-996B-0BE012569626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5B751-07BA-467D-B1CF-812BF7E37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83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4908"/>
          <a:stretch/>
        </p:blipFill>
        <p:spPr>
          <a:xfrm>
            <a:off x="0" y="0"/>
            <a:ext cx="12240816" cy="5057724"/>
          </a:xfrm>
          <a:prstGeom prst="rect">
            <a:avLst/>
          </a:prstGeom>
        </p:spPr>
      </p:pic>
      <p:sp>
        <p:nvSpPr>
          <p:cNvPr id="14" name="Фигура"/>
          <p:cNvSpPr/>
          <p:nvPr/>
        </p:nvSpPr>
        <p:spPr>
          <a:xfrm>
            <a:off x="-20202" y="3068836"/>
            <a:ext cx="12240816" cy="3977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75" y="0"/>
                </a:moveTo>
                <a:cubicBezTo>
                  <a:pt x="7030" y="0"/>
                  <a:pt x="3284" y="3181"/>
                  <a:pt x="0" y="9542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9639"/>
                </a:lnTo>
                <a:cubicBezTo>
                  <a:pt x="18304" y="3215"/>
                  <a:pt x="14540" y="0"/>
                  <a:pt x="10775" y="0"/>
                </a:cubicBezTo>
                <a:close/>
              </a:path>
            </a:pathLst>
          </a:custGeom>
          <a:solidFill>
            <a:srgbClr val="1B328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5" name="Фигура">
            <a:extLst>
              <a:ext uri="{FF2B5EF4-FFF2-40B4-BE49-F238E27FC236}">
                <a16:creationId xmlns:a16="http://schemas.microsoft.com/office/drawing/2014/main" xmlns="" id="{4576D0DB-CB64-CF4C-84E1-CDA4E53AB14B}"/>
              </a:ext>
            </a:extLst>
          </p:cNvPr>
          <p:cNvSpPr/>
          <p:nvPr/>
        </p:nvSpPr>
        <p:spPr>
          <a:xfrm>
            <a:off x="-27273" y="3284611"/>
            <a:ext cx="12254959" cy="39823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75" y="0"/>
                </a:moveTo>
                <a:cubicBezTo>
                  <a:pt x="7030" y="0"/>
                  <a:pt x="3284" y="3181"/>
                  <a:pt x="0" y="9542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9639"/>
                </a:lnTo>
                <a:cubicBezTo>
                  <a:pt x="18304" y="3215"/>
                  <a:pt x="14540" y="0"/>
                  <a:pt x="10775" y="0"/>
                </a:cubicBezTo>
                <a:close/>
              </a:path>
            </a:pathLst>
          </a:custGeom>
          <a:noFill/>
          <a:ln w="41275">
            <a:solidFill>
              <a:schemeClr val="bg1"/>
            </a:solidFill>
            <a:prstDash val="sysDot"/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6" name="Кружок"/>
          <p:cNvSpPr/>
          <p:nvPr/>
        </p:nvSpPr>
        <p:spPr>
          <a:xfrm>
            <a:off x="3534614" y="1180136"/>
            <a:ext cx="5485045" cy="5485045"/>
          </a:xfrm>
          <a:prstGeom prst="ellipse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 dirty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07715" y="2546897"/>
            <a:ext cx="4738841" cy="2751522"/>
          </a:xfr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5400" b="1" dirty="0">
                <a:solidFill>
                  <a:srgbClr val="002060"/>
                </a:solidFill>
                <a:latin typeface="Arial (Основной текст)"/>
                <a:cs typeface="Arial" panose="020B0604020202020204" pitchFamily="34" charset="0"/>
              </a:rPr>
              <a:t>Механизмы</a:t>
            </a:r>
            <a:br>
              <a:rPr lang="ru-RU" sz="5400" b="1" dirty="0">
                <a:solidFill>
                  <a:srgbClr val="002060"/>
                </a:solidFill>
                <a:latin typeface="Arial (Основной текст)"/>
                <a:cs typeface="Arial" panose="020B0604020202020204" pitchFamily="34" charset="0"/>
              </a:rPr>
            </a:br>
            <a:r>
              <a:rPr lang="ru-RU" sz="5400" b="1" dirty="0">
                <a:solidFill>
                  <a:srgbClr val="002060"/>
                </a:solidFill>
                <a:latin typeface="Arial (Основной текст)"/>
                <a:cs typeface="Arial" panose="020B0604020202020204" pitchFamily="34" charset="0"/>
              </a:rPr>
              <a:t>управления качеством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083108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13579" y="63331"/>
            <a:ext cx="11090553" cy="5313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конструирования образовательного процесса в основной школе,</a:t>
            </a:r>
            <a:br>
              <a:rPr lang="ru-RU" sz="20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обеспечивающие реализацию преемственных связей с начальным звеном обучения</a:t>
            </a:r>
            <a:endParaRPr lang="ru-RU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1614668"/>
              </p:ext>
            </p:extLst>
          </p:nvPr>
        </p:nvGraphicFramePr>
        <p:xfrm>
          <a:off x="705589" y="772457"/>
          <a:ext cx="10737203" cy="5712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08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463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5904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Условия</a:t>
                      </a:r>
                      <a:endParaRPr lang="ru-RU" sz="1400" dirty="0"/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Задача учителя</a:t>
                      </a:r>
                      <a:r>
                        <a:rPr lang="ru-RU" sz="1400" baseline="0" dirty="0" smtClean="0"/>
                        <a:t> основной школы </a:t>
                      </a:r>
                      <a:endParaRPr lang="ru-RU" sz="1400" dirty="0"/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25707">
                <a:tc>
                  <a:txBody>
                    <a:bodyPr/>
                    <a:lstStyle/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Знание учителем уровня готовности выпускника начальной школы к обучению в основном звене</a:t>
                      </a:r>
                      <a:endParaRPr lang="ru-RU" sz="1400" dirty="0"/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571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2. </a:t>
                      </a:r>
                      <a:r>
                        <a:rPr lang="ru-R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Использование видов деятельности,</a:t>
                      </a:r>
                    </a:p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актуальных для обеспечения развития подростка</a:t>
                      </a:r>
                      <a:endParaRPr lang="ru-RU" sz="1400" dirty="0"/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99043">
                <a:tc>
                  <a:txBody>
                    <a:bodyPr/>
                    <a:lstStyle/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 Обеспечение интеграции процессов формирования предметных и </a:t>
                      </a:r>
                      <a:r>
                        <a:rPr lang="ru-RU" sz="14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метапредметных</a:t>
                      </a:r>
                      <a:r>
                        <a:rPr lang="ru-R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планируемых достижений подростка</a:t>
                      </a:r>
                      <a:endParaRPr lang="ru-RU" sz="1400" dirty="0"/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2378">
                <a:tc>
                  <a:txBody>
                    <a:bodyPr/>
                    <a:lstStyle/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 Изменение характера учебного</a:t>
                      </a:r>
                    </a:p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диалога</a:t>
                      </a:r>
                      <a:endParaRPr lang="ru-RU" sz="1400" dirty="0"/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72378">
                <a:tc>
                  <a:txBody>
                    <a:bodyPr/>
                    <a:lstStyle/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 Формирование учебно-познавательной мотивации</a:t>
                      </a:r>
                      <a:endParaRPr lang="ru-RU" sz="1400" dirty="0"/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12446">
                <a:tc>
                  <a:txBody>
                    <a:bodyPr/>
                    <a:lstStyle/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 Использование индивидуально-дифференцированного обучения</a:t>
                      </a:r>
                      <a:endParaRPr lang="ru-RU" sz="1400" dirty="0"/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85711">
                <a:tc>
                  <a:txBody>
                    <a:bodyPr/>
                    <a:lstStyle/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7. Обеспечение психологического комфорта и использование демократического стиля</a:t>
                      </a:r>
                      <a:endParaRPr lang="ru-RU" sz="1400" dirty="0"/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7794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13579" y="63331"/>
            <a:ext cx="11090553" cy="5313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конструирования образовательного процесса в основной школе,</a:t>
            </a:r>
            <a:br>
              <a:rPr lang="ru-RU" sz="2000" b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обеспечивающие реализацию преемственных связей с начальным звеном обучения</a:t>
            </a:r>
            <a:endParaRPr lang="ru-RU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0730887"/>
              </p:ext>
            </p:extLst>
          </p:nvPr>
        </p:nvGraphicFramePr>
        <p:xfrm>
          <a:off x="705589" y="772457"/>
          <a:ext cx="10737203" cy="5713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08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463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5904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Условия</a:t>
                      </a:r>
                      <a:endParaRPr lang="ru-RU" sz="1400" dirty="0"/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Задача учителя</a:t>
                      </a:r>
                      <a:r>
                        <a:rPr lang="ru-RU" sz="1400" baseline="0" dirty="0" smtClean="0"/>
                        <a:t> основной школы </a:t>
                      </a:r>
                      <a:endParaRPr lang="ru-RU" sz="1400" dirty="0"/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25707">
                <a:tc>
                  <a:txBody>
                    <a:bodyPr/>
                    <a:lstStyle/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Знание учителем уровня готовности выпускника начальной школы к обучению в основном звене</a:t>
                      </a:r>
                      <a:endParaRPr lang="ru-RU" sz="1400" dirty="0"/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Создавать  учебные ситуации, которые позволят перевести имеющие знания  (понятийный аппарат)   на </a:t>
                      </a:r>
                      <a:r>
                        <a:rPr lang="ru-R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новый уровень осмысления </a:t>
                      </a: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 для самостоятельного использования;</a:t>
                      </a:r>
                    </a:p>
                    <a:p>
                      <a:pPr algn="just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- иметь представление о степени сформированности учебной деятельности каждого ученика, как показателя успешного формирования ведущей деятельности подростка (коммуникативной)  (принятие и ≪удержание≫ учебной задачи; самостоятельное построение последовательности учебных действий и операций; самоконтроль и самооценка процесса решения учебной задачи)</a:t>
                      </a:r>
                      <a:endParaRPr lang="ru-RU" sz="1400" dirty="0"/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571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2. </a:t>
                      </a:r>
                      <a:r>
                        <a:rPr lang="ru-R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Использование видов деятельности,</a:t>
                      </a:r>
                    </a:p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актуальных для обеспечения развития подростка</a:t>
                      </a:r>
                      <a:endParaRPr lang="ru-RU" sz="1400" dirty="0"/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Использование сенсорной, исследовательской деятельности,  моделирования, деловой сюжетно-ролевой игры, информационно-коммуникационных технологий и др.</a:t>
                      </a:r>
                      <a:endParaRPr lang="ru-RU" sz="1400" dirty="0"/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99043">
                <a:tc>
                  <a:txBody>
                    <a:bodyPr/>
                    <a:lstStyle/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 Обеспечение интеграции процессов формирования предметных и </a:t>
                      </a:r>
                      <a:r>
                        <a:rPr lang="ru-RU" sz="14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метапредметных</a:t>
                      </a:r>
                      <a:r>
                        <a:rPr lang="ru-R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планируемых достижений подростка.</a:t>
                      </a:r>
                      <a:endParaRPr lang="ru-RU" sz="1400" dirty="0"/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Включение в структуру урока заданий на формирование всех групп УУД: познавательных, коммуникативных, рефлексивных;</a:t>
                      </a:r>
                    </a:p>
                    <a:p>
                      <a:pPr algn="just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последовательное усложнение содержания заданий, обеспечивающих работу учащегося на обобщённом уровне</a:t>
                      </a:r>
                      <a:endParaRPr lang="ru-RU" sz="1400" dirty="0"/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2378">
                <a:tc>
                  <a:txBody>
                    <a:bodyPr/>
                    <a:lstStyle/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 Изменение характера учебного</a:t>
                      </a:r>
                    </a:p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диалога.</a:t>
                      </a:r>
                      <a:endParaRPr lang="ru-RU" sz="1400" dirty="0"/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ситуаций учебного диалога,  введение структурных единиц диалога: как задать вопрос оппоненту, подать реплику, высказать свои соображения, предложить доказательства  ...</a:t>
                      </a:r>
                      <a:endParaRPr lang="ru-RU" sz="1400" dirty="0"/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72378">
                <a:tc>
                  <a:txBody>
                    <a:bodyPr/>
                    <a:lstStyle/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 Формирование учебно-познавательной мотивации</a:t>
                      </a:r>
                      <a:endParaRPr lang="ru-RU" sz="1400" dirty="0"/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Введение в структуру урока мотивационного этапа,</a:t>
                      </a:r>
                      <a:r>
                        <a:rPr lang="ru-RU" sz="1400" baseline="0" dirty="0" smtClean="0"/>
                        <a:t> и</a:t>
                      </a:r>
                      <a:r>
                        <a:rPr lang="ru-RU" sz="1400" dirty="0" smtClean="0"/>
                        <a:t>спользование специальных мотивирующих приёмов («яркое пятно», актуализация)</a:t>
                      </a:r>
                      <a:endParaRPr lang="ru-RU" sz="1400" dirty="0"/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12446">
                <a:tc>
                  <a:txBody>
                    <a:bodyPr/>
                    <a:lstStyle/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 Использование индивидуально-дифференцированного обучения</a:t>
                      </a:r>
                      <a:endParaRPr lang="ru-RU" sz="1400" dirty="0"/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Разработка системы индивидуальных заданий для школьников разных групп успешности (такие задания могут являться отдельным структурным элементом урока);</a:t>
                      </a:r>
                    </a:p>
                    <a:p>
                      <a:pPr algn="just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использование разных типов совместной деятельности: работа в парах, в малых группах, куда входят учащиеся разного уровня успешности</a:t>
                      </a:r>
                      <a:endParaRPr lang="ru-RU" sz="1400" dirty="0"/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85711">
                <a:tc>
                  <a:txBody>
                    <a:bodyPr/>
                    <a:lstStyle/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7. Обеспечение психологического комфорта и использование демократического стиля</a:t>
                      </a:r>
                      <a:endParaRPr lang="ru-RU" sz="1400" dirty="0"/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эмоционально-положительной атмосферы в классе</a:t>
                      </a:r>
                      <a:endParaRPr lang="ru-RU" sz="1400" dirty="0"/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1670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4097" t="7531" r="19306" b="3580"/>
          <a:stretch/>
        </p:blipFill>
        <p:spPr>
          <a:xfrm>
            <a:off x="135465" y="110068"/>
            <a:ext cx="5681135" cy="609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7917" t="11605" r="19723" b="64847"/>
          <a:stretch/>
        </p:blipFill>
        <p:spPr>
          <a:xfrm>
            <a:off x="6223000" y="1964266"/>
            <a:ext cx="5164667" cy="161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24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2733" y="2744169"/>
            <a:ext cx="106595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/>
              <a:t>«Маркерные предметы» </a:t>
            </a:r>
            <a:r>
              <a:rPr lang="ru-RU" sz="4800" dirty="0"/>
              <a:t>для ШНОР:</a:t>
            </a:r>
          </a:p>
          <a:p>
            <a:r>
              <a:rPr lang="ru-RU" sz="4800" dirty="0"/>
              <a:t>- начальная школа</a:t>
            </a:r>
          </a:p>
          <a:p>
            <a:r>
              <a:rPr lang="ru-RU" sz="4800" dirty="0"/>
              <a:t>- математика</a:t>
            </a:r>
          </a:p>
          <a:p>
            <a:r>
              <a:rPr lang="ru-RU" sz="4800" dirty="0"/>
              <a:t>- русский язык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8666" y="218702"/>
            <a:ext cx="1166706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2E75B6"/>
                </a:solidFill>
              </a:rPr>
              <a:t>ШНОР</a:t>
            </a:r>
          </a:p>
          <a:p>
            <a:pPr algn="ctr"/>
            <a:r>
              <a:rPr lang="ru-RU" sz="6600" b="1" dirty="0" smtClean="0">
                <a:solidFill>
                  <a:srgbClr val="2E75B6"/>
                </a:solidFill>
              </a:rPr>
              <a:t>Что </a:t>
            </a:r>
            <a:r>
              <a:rPr lang="ru-RU" sz="6600" b="1" dirty="0">
                <a:solidFill>
                  <a:srgbClr val="2E75B6"/>
                </a:solidFill>
              </a:rPr>
              <a:t>это? </a:t>
            </a:r>
            <a:r>
              <a:rPr lang="ru-RU" sz="6600" b="1" dirty="0" smtClean="0">
                <a:solidFill>
                  <a:srgbClr val="2E75B6"/>
                </a:solidFill>
              </a:rPr>
              <a:t>и Почему </a:t>
            </a:r>
            <a:r>
              <a:rPr lang="ru-RU" sz="6600" b="1" dirty="0">
                <a:solidFill>
                  <a:srgbClr val="2E75B6"/>
                </a:solidFill>
              </a:rPr>
              <a:t>мы в нём?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632591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490" y="260648"/>
            <a:ext cx="221424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420936" y="470136"/>
            <a:ext cx="8291264" cy="25333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200" b="1" dirty="0" smtClean="0"/>
              <a:t>Управленческие дефициты</a:t>
            </a:r>
            <a:endParaRPr lang="ru-RU" sz="2200" dirty="0" smtClean="0"/>
          </a:p>
          <a:p>
            <a:pPr algn="just"/>
            <a:r>
              <a:rPr lang="ru-RU" sz="2200" dirty="0" smtClean="0"/>
              <a:t>Дефицит управленческих компетенций (аналитические, стратегического планирования, управленческого анализа, опыта работы)</a:t>
            </a:r>
          </a:p>
          <a:p>
            <a:pPr algn="just"/>
            <a:r>
              <a:rPr lang="ru-RU" sz="2200" dirty="0" smtClean="0"/>
              <a:t>Слабое профессиональное взаимодействие педагогов (нет общих подходов к оцениванию, преемственности между ступенями, командной работы)​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4" name="Picture 2" descr="https://avatars.mds.yandex.net/i?id=5591c986f5118858b18e4d7de4e8de8576041453-9242214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24" y="3640655"/>
            <a:ext cx="3318579" cy="248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3663670" y="3815917"/>
            <a:ext cx="8291264" cy="231173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 smtClean="0"/>
              <a:t>Кадровые и компетентностные дефициты</a:t>
            </a:r>
            <a:endParaRPr lang="ru-RU" sz="2400" dirty="0" smtClean="0"/>
          </a:p>
          <a:p>
            <a:pPr algn="just"/>
            <a:r>
              <a:rPr lang="ru-RU" sz="2400" dirty="0" smtClean="0"/>
              <a:t>Дефицит педагогических кадров, высокая нагрузка, текучесть, совмещение по нескольким школам ​</a:t>
            </a:r>
          </a:p>
          <a:p>
            <a:pPr algn="just"/>
            <a:r>
              <a:rPr lang="ru-RU" sz="2400" dirty="0" smtClean="0"/>
              <a:t>Недостаточная предметная, методическая и психолого‑педагогическая компетентность педагогов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3121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usiness work job occupation appearance. Стоковое фото № 9257696, фотограф Alexander Limbach / PantherMedia / Фотобанк Лор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5" r="4615" b="7215"/>
          <a:stretch/>
        </p:blipFill>
        <p:spPr bwMode="auto">
          <a:xfrm>
            <a:off x="252564" y="237066"/>
            <a:ext cx="3159502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3274203" y="126752"/>
            <a:ext cx="8568952" cy="324298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 smtClean="0"/>
              <a:t>Дефициты образовательного процесса</a:t>
            </a:r>
            <a:endParaRPr lang="ru-RU" sz="2400" dirty="0" smtClean="0"/>
          </a:p>
          <a:p>
            <a:pPr algn="just"/>
            <a:r>
              <a:rPr lang="ru-RU" sz="2400" dirty="0" smtClean="0"/>
              <a:t>Устаревшие методы обучения, отсутствие индивидуализации и работы с разными группами учащихся </a:t>
            </a:r>
          </a:p>
          <a:p>
            <a:pPr algn="just"/>
            <a:r>
              <a:rPr lang="ru-RU" sz="2400" dirty="0" smtClean="0"/>
              <a:t>ВПР/ОГЭ/ЕГЭ (формализм, отсутствие системы)</a:t>
            </a:r>
          </a:p>
          <a:p>
            <a:pPr algn="just"/>
            <a:r>
              <a:rPr lang="ru-RU" sz="2400" dirty="0" smtClean="0"/>
              <a:t>Отсутствие или недостаточная эффективность системы объективной оценки результатов обучения </a:t>
            </a:r>
          </a:p>
          <a:p>
            <a:pPr algn="just"/>
            <a:r>
              <a:rPr lang="ru-RU" sz="2400" dirty="0" smtClean="0"/>
              <a:t>Высокая доля обучающихся с рисками учебной неуспешности</a:t>
            </a:r>
          </a:p>
          <a:p>
            <a:pPr algn="just"/>
            <a:r>
              <a:rPr lang="ru-RU" sz="2400" dirty="0" smtClean="0"/>
              <a:t>Низкое качество адаптации мигрантов</a:t>
            </a:r>
          </a:p>
          <a:p>
            <a:pPr algn="just"/>
            <a:r>
              <a:rPr lang="ru-RU" sz="2400" dirty="0" smtClean="0"/>
              <a:t>Высокая доля обучающихся с инклюзией</a:t>
            </a:r>
          </a:p>
          <a:p>
            <a:endParaRPr lang="ru-RU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4" name="Picture 2" descr="Человечек со спасательным кругом. Стоковая иллюстрация № 826477, иллюстратор Лукиянова Наталья / Фотобанк Лор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891" y="3473707"/>
            <a:ext cx="23762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064403" y="4148337"/>
            <a:ext cx="8291264" cy="20492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 smtClean="0"/>
              <a:t>Ресурсные дефициты</a:t>
            </a:r>
            <a:endParaRPr lang="ru-RU" sz="2400" dirty="0" smtClean="0"/>
          </a:p>
          <a:p>
            <a:pPr algn="just"/>
            <a:r>
              <a:rPr lang="ru-RU" sz="2400" dirty="0" smtClean="0"/>
              <a:t>Низкий уровень оснащения (кабинеты, лабораторное оборудование, ИКТ), физический износ зданий ​</a:t>
            </a:r>
          </a:p>
          <a:p>
            <a:pPr algn="just"/>
            <a:r>
              <a:rPr lang="ru-RU" sz="2400" dirty="0" smtClean="0"/>
              <a:t>Недостаток специалистов сопровождения: психологов, логопедов, социальных педагогов и т.п. ​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6661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815" y="129375"/>
            <a:ext cx="3603315" cy="234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1286934" y="2636912"/>
            <a:ext cx="9512341" cy="396044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 smtClean="0"/>
              <a:t>Дефициты школьного уклада и воспитательной работы</a:t>
            </a:r>
            <a:endParaRPr lang="ru-RU" sz="2400" dirty="0" smtClean="0"/>
          </a:p>
          <a:p>
            <a:pPr algn="just"/>
            <a:r>
              <a:rPr lang="ru-RU" sz="2400" dirty="0" smtClean="0"/>
              <a:t>Неблагоприятный психологический климат, конфликты с учителями, конфликты со сверстниками, стрессовая среда, неблагополучие в семье, негативное влияние интернет, соцсетей, подростковых сообществ ​</a:t>
            </a:r>
          </a:p>
          <a:p>
            <a:pPr algn="just"/>
            <a:r>
              <a:rPr lang="ru-RU" sz="2400" dirty="0" smtClean="0"/>
              <a:t>Низкая вовлечённость учителей, формальный характер воспитательных мероприятий</a:t>
            </a:r>
          </a:p>
          <a:p>
            <a:pPr algn="just"/>
            <a:r>
              <a:rPr lang="ru-RU" sz="2400" dirty="0" smtClean="0"/>
              <a:t>Слабая работа с мотивацией учащихся и родителями, отсутствие системы профилактики неуспешности и рисков социализации</a:t>
            </a:r>
          </a:p>
          <a:p>
            <a:pPr algn="just"/>
            <a:r>
              <a:rPr lang="ru-RU" sz="2400" dirty="0" smtClean="0"/>
              <a:t>Низкое качество профориентационной работы </a:t>
            </a:r>
          </a:p>
          <a:p>
            <a:pPr algn="just"/>
            <a:r>
              <a:rPr lang="ru-RU" sz="2400" dirty="0" smtClean="0"/>
              <a:t>Низкий уровень дисциплины в классе​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843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199" y="-122544"/>
            <a:ext cx="11099800" cy="6876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Чем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меньше коллектив школы ХОЧЕТ того, чего от него хотят, тем ниже результаты ГИА.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Чем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выше оценки по предметам в 1-х – 8-х классах, тем ниже результаты ГИА.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Чем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выше оценки у учителей «НЕ АТТЕСТАТНЫХ» предметов, тем ниже результаты ГИА.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Чем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больше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стимулирование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процесса, а не объективных результатов обучения, тем ниже результаты ГИА. </a:t>
            </a:r>
          </a:p>
        </p:txBody>
      </p:sp>
    </p:spTree>
    <p:extLst>
      <p:ext uri="{BB962C8B-B14F-4D97-AF65-F5344CB8AC3E}">
        <p14:creationId xmlns:p14="http://schemas.microsoft.com/office/powerpoint/2010/main" val="2940678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4065" y="385456"/>
            <a:ext cx="11099800" cy="5295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«ДЕТИ НЕ МОТИВИРОВАНЫ» 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или 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«ДЕТИ СЛАБОМОТИВИРОВАНЫ»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endParaRPr lang="ru-RU" sz="3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3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 этом говорить вслух НЕЛЬЗЯ!!!!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endParaRPr lang="ru-RU" sz="3600" b="1" u="sng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дословный </a:t>
            </a: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перевод:</a:t>
            </a:r>
          </a:p>
          <a:p>
            <a:pPr algn="ctr">
              <a:lnSpc>
                <a:spcPct val="107000"/>
              </a:lnSpc>
            </a:pP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«МЫ ПЛОХО РАБОТАЕМ»</a:t>
            </a:r>
            <a:endParaRPr lang="ru-RU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814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26CA0F9-ABFE-5FBA-DCF8-C9925DDC665E}"/>
              </a:ext>
            </a:extLst>
          </p:cNvPr>
          <p:cNvSpPr txBox="1">
            <a:spLocks/>
          </p:cNvSpPr>
          <p:nvPr/>
        </p:nvSpPr>
        <p:spPr>
          <a:xfrm>
            <a:off x="980331" y="411496"/>
            <a:ext cx="10231338" cy="72537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Ушаков Константин Михайлович, </a:t>
            </a:r>
            <a:r>
              <a:rPr lang="ru-RU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д.п.н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профессор НИУ ВШЭ, главный редактор журнала «Директор школы»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Объект 4" descr="Изображение выглядит как текст, диаграмма, снимок экрана, линия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A0704443-462A-55CE-DC0A-8C9CB0B07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05" y="1222408"/>
            <a:ext cx="10231338" cy="533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13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7405" y="293667"/>
            <a:ext cx="11352795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результат деятельности коллектива школы - </a:t>
            </a:r>
            <a:r>
              <a:rPr lang="ru-RU" sz="28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качественного образования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создание условий для всестороннего развития личности </a:t>
            </a:r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ученика.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sz="20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Некоторые </a:t>
            </a: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показатели, которые могут отражать результативность работы </a:t>
            </a:r>
            <a:r>
              <a:rPr lang="ru-RU" sz="20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коллектива школы:</a:t>
            </a:r>
            <a:endParaRPr lang="ru-RU" sz="20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-361950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Стабильные результаты по итоговой аттестации и ЕГЭ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Учащиеся и выпускники школы становятся лауреатами стипендий, призёрами и дипломантами фестивалей, конкурсов, олимпиад муниципального, Всероссийского и Международного уровней. </a:t>
            </a:r>
          </a:p>
          <a:p>
            <a:pPr marL="361950" indent="-361950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здоровья учащихся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включая гармонизацию их психического, физического и эмоционального состояния. </a:t>
            </a:r>
          </a:p>
          <a:p>
            <a:pPr marL="361950" indent="-361950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целостной воспитательной системы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направлена на обеспечение самоопределения личности ребёнка, его успешной социализации.  </a:t>
            </a:r>
          </a:p>
          <a:p>
            <a:pPr marL="361950" indent="-361950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профессионального мастерства педагогов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создание условий для прохождения курсов повышения квалификации.  </a:t>
            </a:r>
          </a:p>
          <a:p>
            <a:pPr marL="361950" indent="-361950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образовательного процесса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например, предотвращение несчастных случаев во время уроков и внеклассных мероприятий. </a:t>
            </a:r>
          </a:p>
          <a:p>
            <a:pPr marL="361950" indent="-361950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Удовлетворённость родителей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образовательными услугами, которые предоставляет школа.  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0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026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="" xmlns:a16="http://schemas.microsoft.com/office/drawing/2014/main" id="{E0447716-3353-6F90-7F57-4363FA3A85D1}"/>
              </a:ext>
            </a:extLst>
          </p:cNvPr>
          <p:cNvSpPr txBox="1">
            <a:spLocks/>
          </p:cNvSpPr>
          <p:nvPr/>
        </p:nvSpPr>
        <p:spPr>
          <a:xfrm>
            <a:off x="347133" y="516467"/>
            <a:ext cx="11421533" cy="5823285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этап. Отрицание — «Это меня не касается»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Учитель слышит о проекте, кивает… и внутренне решает, что всё это временно.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Типичные мысли: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– «Они там наверху придумали, завтра передумают».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– «У нас уже сто раз такое было».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– …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Самооценка пока не страдает или повышается — человек уверен в себе и в прежних практиках.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endParaRPr lang="ru-RU" sz="3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300" b="1" dirty="0" smtClean="0">
                <a:solidFill>
                  <a:srgbClr val="2C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этап. Сопротивление — «А зачем мне это вообще нужно?»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300" dirty="0" smtClean="0">
                <a:solidFill>
                  <a:srgbClr val="2C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Момент, когда становится ясно: нет, не отступят.</a:t>
            </a:r>
            <a:br>
              <a:rPr lang="ru-RU" sz="3300" dirty="0" smtClean="0">
                <a:solidFill>
                  <a:srgbClr val="2C2D2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300" dirty="0" smtClean="0">
                <a:solidFill>
                  <a:srgbClr val="2C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Мысль о проекте вызывает раздражение и тревогу, иногда — злость.</a:t>
            </a:r>
            <a:br>
              <a:rPr lang="ru-RU" sz="3300" dirty="0" smtClean="0">
                <a:solidFill>
                  <a:srgbClr val="2C2D2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300" dirty="0" smtClean="0">
                <a:solidFill>
                  <a:srgbClr val="2C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сопротивления:</a:t>
            </a:r>
            <a:br>
              <a:rPr lang="ru-RU" sz="3300" dirty="0" smtClean="0">
                <a:solidFill>
                  <a:srgbClr val="2C2D2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300" dirty="0" smtClean="0">
                <a:solidFill>
                  <a:srgbClr val="2C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«Мне некогда этим заниматься».</a:t>
            </a:r>
            <a:br>
              <a:rPr lang="ru-RU" sz="3300" dirty="0" smtClean="0">
                <a:solidFill>
                  <a:srgbClr val="2C2D2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300" dirty="0" smtClean="0">
                <a:solidFill>
                  <a:srgbClr val="2C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«Эта идея не работает».</a:t>
            </a:r>
            <a:br>
              <a:rPr lang="ru-RU" sz="3300" dirty="0" smtClean="0">
                <a:solidFill>
                  <a:srgbClr val="2C2D2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300" dirty="0" smtClean="0">
                <a:solidFill>
                  <a:srgbClr val="2C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«У меня класс, дети, рабочая программа — мне не до экспериментов».</a:t>
            </a:r>
            <a:br>
              <a:rPr lang="ru-RU" sz="3300" dirty="0" smtClean="0">
                <a:solidFill>
                  <a:srgbClr val="2C2D2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300" dirty="0" smtClean="0">
                <a:solidFill>
                  <a:srgbClr val="2C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Самооценка падает. Это самый эмоциональный этап.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3099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="" xmlns:a16="http://schemas.microsoft.com/office/drawing/2014/main" id="{36DFBA55-A84C-4FC6-4686-4E81C379B5C1}"/>
              </a:ext>
            </a:extLst>
          </p:cNvPr>
          <p:cNvSpPr txBox="1">
            <a:spLocks/>
          </p:cNvSpPr>
          <p:nvPr/>
        </p:nvSpPr>
        <p:spPr>
          <a:xfrm>
            <a:off x="643467" y="527073"/>
            <a:ext cx="11065933" cy="402336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 этап. Поиск — «Ладно, кажется, придётся… покажите, как это делать»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 всплеска сопротивления наступает фаза проб.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Аккуратных. Нестабильных. Ещё не принятых им.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Учитель начинает задавать вопросы: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– «А это можно сделать проще?»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– «Покажите пример».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– «Есть ли кто-то, кому уже удалось?»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И, если повезёт: «Кажется, в этом что-то есть». Появляется осторожное любопытство. Самооценка начинает восстанавливаться.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endParaRPr lang="ru-RU" sz="7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 этап. Традиционализация — «Я сделал по-своему, и это работает»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Если проект прожил достаточно времени и получил минимальную поддержку, наступает интеграция. Учитель перестаёт думать о проекте как о «чужом» и начинает включать элементы в рутину — так, как удобно ему.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– «Теперь я делаю так, мне так проще».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– «Дети реагируют нормально».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– «Вот этот приём я оставлю — он полезный».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Это точка, на которой изменение становится рутиной. (Да, я всегда так делал…)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823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667" t="16297" r="18750" b="25678"/>
          <a:stretch/>
        </p:blipFill>
        <p:spPr>
          <a:xfrm>
            <a:off x="1380067" y="516466"/>
            <a:ext cx="9613739" cy="526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20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98133" y="255601"/>
            <a:ext cx="7696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2E75B6"/>
                </a:solidFill>
                <a:latin typeface="Arial-BoldMT"/>
              </a:rPr>
              <a:t>«Мировое кафе»</a:t>
            </a:r>
            <a:endParaRPr lang="ru-RU" sz="6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0933" y="1534068"/>
            <a:ext cx="1163319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-BoldMT"/>
              </a:rPr>
              <a:t>Проблемы школы:</a:t>
            </a:r>
          </a:p>
          <a:p>
            <a:pPr algn="just"/>
            <a:r>
              <a:rPr lang="ru-RU" sz="3200" dirty="0" smtClean="0"/>
              <a:t>- уменьшается </a:t>
            </a:r>
            <a:r>
              <a:rPr lang="ru-RU" sz="3200" dirty="0"/>
              <a:t>количество обучающихся в начальном </a:t>
            </a:r>
            <a:r>
              <a:rPr lang="ru-RU" sz="3200" dirty="0" smtClean="0"/>
              <a:t>звене;</a:t>
            </a:r>
          </a:p>
          <a:p>
            <a:pPr algn="just"/>
            <a:r>
              <a:rPr lang="ru-RU" sz="3200" dirty="0" smtClean="0"/>
              <a:t>- не </a:t>
            </a:r>
            <a:r>
              <a:rPr lang="ru-RU" sz="3200" dirty="0"/>
              <a:t>реализуется в полной мере углубленное изучение отдельных </a:t>
            </a:r>
            <a:r>
              <a:rPr lang="ru-RU" sz="3200" dirty="0" smtClean="0"/>
              <a:t>предметов;</a:t>
            </a:r>
          </a:p>
          <a:p>
            <a:pPr algn="just"/>
            <a:r>
              <a:rPr lang="ru-RU" sz="3200" dirty="0"/>
              <a:t>- отсутствие системной целенаправленной дифференцированной работы </a:t>
            </a:r>
            <a:r>
              <a:rPr lang="ru-RU" sz="3200" dirty="0" smtClean="0"/>
              <a:t>педагогов;</a:t>
            </a:r>
            <a:endParaRPr lang="ru-RU" sz="3200" dirty="0"/>
          </a:p>
          <a:p>
            <a:pPr algn="just"/>
            <a:r>
              <a:rPr lang="ru-RU" sz="3200" dirty="0" smtClean="0"/>
              <a:t>- низкая </a:t>
            </a:r>
            <a:r>
              <a:rPr lang="ru-RU" sz="3200" dirty="0"/>
              <a:t>мотивация учащихся к обучению, нежелание </a:t>
            </a:r>
            <a:r>
              <a:rPr lang="ru-RU" sz="3200" dirty="0" smtClean="0"/>
              <a:t>учиться (высокая доля обучающихся с рисками учебной неуспешности);</a:t>
            </a:r>
          </a:p>
          <a:p>
            <a:pPr algn="just"/>
            <a:r>
              <a:rPr lang="ru-RU" sz="3200" dirty="0" smtClean="0"/>
              <a:t>- самоустранение </a:t>
            </a:r>
            <a:r>
              <a:rPr lang="ru-RU" sz="3200" dirty="0"/>
              <a:t>родителей от воспитания своих </a:t>
            </a:r>
            <a:r>
              <a:rPr lang="ru-RU" sz="3200" dirty="0" smtClean="0"/>
              <a:t>детей (низкий уровень образования, посменный график работы и т.п.)</a:t>
            </a:r>
          </a:p>
        </p:txBody>
      </p:sp>
    </p:spTree>
    <p:extLst>
      <p:ext uri="{BB962C8B-B14F-4D97-AF65-F5344CB8AC3E}">
        <p14:creationId xmlns:p14="http://schemas.microsoft.com/office/powerpoint/2010/main" val="9223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7066" y="238668"/>
            <a:ext cx="11633199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-BoldMT"/>
              </a:rPr>
              <a:t>Инструменты:</a:t>
            </a:r>
          </a:p>
          <a:p>
            <a:pPr algn="just"/>
            <a:r>
              <a:rPr lang="ru-RU" sz="2800" dirty="0" smtClean="0"/>
              <a:t>- осознание проблемы, анализ текущего состояния, определение ключевых рисков и образовательных результатов;</a:t>
            </a:r>
          </a:p>
          <a:p>
            <a:pPr algn="just"/>
            <a:r>
              <a:rPr lang="ru-RU" sz="2800" dirty="0" smtClean="0"/>
              <a:t>- парное наблюдение уроков («педагогический рикошет»);</a:t>
            </a:r>
          </a:p>
          <a:p>
            <a:pPr algn="just"/>
            <a:r>
              <a:rPr lang="ru-RU" sz="2800" dirty="0" smtClean="0"/>
              <a:t>- методические десанты с привлечением внешних экспертов;</a:t>
            </a:r>
          </a:p>
          <a:p>
            <a:pPr algn="just"/>
            <a:r>
              <a:rPr lang="ru-RU" sz="2800" dirty="0"/>
              <a:t>- в</a:t>
            </a:r>
            <a:r>
              <a:rPr lang="ru-RU" sz="2800" dirty="0" smtClean="0"/>
              <a:t>ыезд в успешные школы (стажировки);</a:t>
            </a:r>
            <a:endParaRPr lang="ru-RU" sz="2800" dirty="0"/>
          </a:p>
          <a:p>
            <a:pPr algn="just"/>
            <a:r>
              <a:rPr lang="ru-RU" sz="2800" dirty="0" smtClean="0"/>
              <a:t>- мониторинг оценочных процедур;</a:t>
            </a:r>
          </a:p>
          <a:p>
            <a:pPr marL="457200" indent="-457200" algn="just">
              <a:buFontTx/>
              <a:buChar char="-"/>
            </a:pPr>
            <a:r>
              <a:rPr lang="ru-RU" sz="2800" dirty="0"/>
              <a:t>в</a:t>
            </a:r>
            <a:r>
              <a:rPr lang="ru-RU" sz="2800" dirty="0" smtClean="0"/>
              <a:t>ыявление одаренных и талантливых детей;</a:t>
            </a:r>
          </a:p>
          <a:p>
            <a:pPr marL="457200" indent="-457200" algn="just">
              <a:buFontTx/>
              <a:buChar char="-"/>
            </a:pPr>
            <a:r>
              <a:rPr lang="ru-RU" sz="2800" dirty="0"/>
              <a:t>п</a:t>
            </a:r>
            <a:r>
              <a:rPr lang="ru-RU" sz="2800" dirty="0" smtClean="0"/>
              <a:t>овышение квалификации педагогов;</a:t>
            </a:r>
          </a:p>
          <a:p>
            <a:pPr marL="457200" indent="-457200" algn="just">
              <a:buFontTx/>
              <a:buChar char="-"/>
            </a:pPr>
            <a:r>
              <a:rPr lang="ru-RU" sz="2800" dirty="0"/>
              <a:t>р</a:t>
            </a:r>
            <a:r>
              <a:rPr lang="ru-RU" sz="2800" dirty="0" smtClean="0"/>
              <a:t>еализация образовательных программ в сетевой форме;</a:t>
            </a:r>
          </a:p>
          <a:p>
            <a:pPr marL="457200" indent="-457200" algn="just">
              <a:buFontTx/>
              <a:buChar char="-"/>
            </a:pPr>
            <a:r>
              <a:rPr lang="ru-RU" sz="2800" dirty="0" smtClean="0"/>
              <a:t>психолого-педагогическое сопровождение детей с рисками учебной неуспешности;</a:t>
            </a:r>
          </a:p>
          <a:p>
            <a:pPr marL="457200" indent="-457200" algn="just">
              <a:buFontTx/>
              <a:buChar char="-"/>
            </a:pPr>
            <a:r>
              <a:rPr lang="ru-RU" sz="2800" dirty="0" smtClean="0"/>
              <a:t>фестиваль открытых уроков (еженедельно, взаимопосещение и взаимооценка);</a:t>
            </a:r>
          </a:p>
          <a:p>
            <a:pPr algn="just"/>
            <a:r>
              <a:rPr lang="ru-RU" sz="2800" dirty="0" smtClean="0"/>
              <a:t>- работа с родителями</a:t>
            </a:r>
          </a:p>
        </p:txBody>
      </p:sp>
    </p:spTree>
    <p:extLst>
      <p:ext uri="{BB962C8B-B14F-4D97-AF65-F5344CB8AC3E}">
        <p14:creationId xmlns:p14="http://schemas.microsoft.com/office/powerpoint/2010/main" val="2837747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3306" y="227348"/>
            <a:ext cx="8317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Маркеры результативного урока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3306" y="1165947"/>
            <a:ext cx="8317654" cy="16312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урока 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успех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обучающегося !!!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3306" y="3029373"/>
            <a:ext cx="8317654" cy="16312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Направленность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урока 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успех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обучающегося !!!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3306" y="4871720"/>
            <a:ext cx="8317654" cy="16312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Оценивание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урока в контексте 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успеха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обучающегося !!!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344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320" t="16543" r="25764" b="5556"/>
          <a:stretch/>
        </p:blipFill>
        <p:spPr>
          <a:xfrm>
            <a:off x="4961466" y="304798"/>
            <a:ext cx="6869673" cy="6282267"/>
          </a:xfrm>
          <a:prstGeom prst="rect">
            <a:avLst/>
          </a:prstGeom>
        </p:spPr>
      </p:pic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83" y="3242731"/>
            <a:ext cx="3548050" cy="338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015483" y="446913"/>
            <a:ext cx="3548050" cy="24148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7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200" b="1" dirty="0" smtClean="0"/>
              <a:t>Определение ресурсов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200" b="1" dirty="0" smtClean="0"/>
              <a:t>по переходу школы в эффективный режим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b="1" dirty="0" smtClean="0"/>
              <a:t>Качественный урок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8742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0027" y="148471"/>
            <a:ext cx="923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Самоанализ/Анализ урока (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__________баллов из 29 баллов)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18732" y="671691"/>
            <a:ext cx="1099905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домашнего задания проверялось и оценивалось у каждого (3б), выборочно (2б), фронтальным опросом (1б), не проверялось (0б);___________________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Озвучены и зафиксированы на доске и в тетради ожидаемые результаты конкретного урока (что должны узнать и чему должны научиться на данном конкретном уроке) (3б), озвучены и зафиксированы только на доске (2б), озвучены, но не зафиксированы ни на доске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 в тетради(1б), не озвучены (0б); ___________________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доске фиксируются: основные понятия и определения (+1б), правила подкрепляются примерами  (+1б); информация систематизируется в виде таблиц, графиков, диаграмм (+1б), выводы проговариваются и фиксируются (+1б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);___________________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фиксируют информацию в тетрадях (3б), на листочках (2б), в раздаточном материале собираемом учителем (1б), не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фиксируются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______________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ходе урока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учителем отрабатывались: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чтение (+1б), осмысленное чтение (+1б),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делать свертки и выводы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(+1б),  грамотное письмо (+1б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__________________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на уроке больше работал: каждый ученик(3б), более половины класса (2б),  четверть класса и меньше (1б), один-два ученика (0б);_________________________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время урока работали учащиеся (3б), учащиеся работали ½ времени урока (2б), учащиеся работали ¼ времени урока (1б), все время работал учитель (0б); __________________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рефлексия достигнутого на уроке: для каждого ученика (3б), группы (2б), класса (1б), не проведена (0б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);__________________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 урока: урок – развивающий, закрепляющий (3б), систематизирующий, закрепляющий (2б), репродуктивный, закрепляющий (1б), ознакомительный (0б)________________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005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3333" y="822868"/>
            <a:ext cx="1149773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Arial-BoldMT"/>
              </a:rPr>
              <a:t>Я ИДУ НА РАБОТУ И ЧЁТКО ЗНАЮ:</a:t>
            </a:r>
          </a:p>
          <a:p>
            <a:pPr marL="857250" indent="-857250" algn="ctr">
              <a:buFontTx/>
              <a:buChar char="-"/>
            </a:pPr>
            <a:r>
              <a:rPr lang="ru-RU" sz="4800" b="1" dirty="0" smtClean="0">
                <a:solidFill>
                  <a:srgbClr val="2E75B6"/>
                </a:solidFill>
                <a:latin typeface="Arial-BoldMT"/>
              </a:rPr>
              <a:t>должностные обязанности учителя;</a:t>
            </a:r>
          </a:p>
          <a:p>
            <a:pPr marL="685800" indent="-685800" algn="ctr">
              <a:buFontTx/>
              <a:buChar char="-"/>
            </a:pPr>
            <a:r>
              <a:rPr lang="ru-RU" sz="4800" b="1" dirty="0" smtClean="0">
                <a:solidFill>
                  <a:srgbClr val="2E75B6"/>
                </a:solidFill>
                <a:latin typeface="Arial-BoldMT"/>
              </a:rPr>
              <a:t>кодификатор по своему любимому предмету;</a:t>
            </a:r>
          </a:p>
          <a:p>
            <a:pPr algn="ctr"/>
            <a:r>
              <a:rPr lang="ru-RU" sz="4800" b="1" dirty="0" smtClean="0">
                <a:solidFill>
                  <a:srgbClr val="2E75B6"/>
                </a:solidFill>
                <a:latin typeface="Arial-BoldMT"/>
              </a:rPr>
              <a:t>- что я могу сделать для своей школы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822050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4933" y="135466"/>
            <a:ext cx="11167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2E75B6"/>
                </a:solidFill>
                <a:latin typeface="Arial-BoldMT"/>
              </a:rPr>
              <a:t>ОБЯЗАТЕЛЬНО ВСЁ ПОЛУЧИТСЯ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4933" y="829733"/>
            <a:ext cx="11167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2E75B6"/>
                </a:solidFill>
                <a:latin typeface="Arial-BoldMT"/>
              </a:rPr>
              <a:t>в школе, где важен каждый ребёнок, родитель, педагог</a:t>
            </a:r>
            <a:endParaRPr lang="ru-RU" sz="4800" b="1" dirty="0">
              <a:solidFill>
                <a:srgbClr val="2E75B6"/>
              </a:solidFill>
              <a:latin typeface="Arial-BoldMT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766" y="2506131"/>
            <a:ext cx="4351868" cy="43518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180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06844FF-D4BF-2637-CEA4-7305A473E7EE}"/>
              </a:ext>
            </a:extLst>
          </p:cNvPr>
          <p:cNvSpPr txBox="1">
            <a:spLocks/>
          </p:cNvSpPr>
          <p:nvPr/>
        </p:nvSpPr>
        <p:spPr>
          <a:xfrm>
            <a:off x="789375" y="4394200"/>
            <a:ext cx="10571019" cy="234831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400" b="1" dirty="0" smtClean="0">
                <a:cs typeface="Calibri" panose="020F0502020204030204" pitchFamily="34" charset="0"/>
              </a:rPr>
              <a:t>«</a:t>
            </a:r>
            <a:r>
              <a:rPr lang="ru-RU" sz="2400" b="1" dirty="0">
                <a:cs typeface="Calibri" panose="020F0502020204030204" pitchFamily="34" charset="0"/>
              </a:rPr>
              <a:t>Что оцениваем» </a:t>
            </a:r>
            <a:r>
              <a:rPr lang="ru-RU" sz="2400" dirty="0">
                <a:cs typeface="Calibri" panose="020F0502020204030204" pitchFamily="34" charset="0"/>
              </a:rPr>
              <a:t>- содержательная сторона – определяется ФЗ-273, ФГОС общего образования, приказами Минобрнауки в части самообследования, политикой Рособрнадзора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2400" b="1" dirty="0">
                <a:cs typeface="Calibri" panose="020F0502020204030204" pitchFamily="34" charset="0"/>
              </a:rPr>
              <a:t>«Как оцениваем» </a:t>
            </a:r>
            <a:r>
              <a:rPr lang="ru-RU" sz="2400" dirty="0">
                <a:cs typeface="Calibri" panose="020F0502020204030204" pitchFamily="34" charset="0"/>
              </a:rPr>
              <a:t>- процессуальная сторона – формально ничем не регламентируется. Компетенция ст. 28 ФЗ-273 «обеспечение функционирования внутренней системы оценки качества общего образования (ВСОКО)»</a:t>
            </a:r>
            <a:endParaRPr lang="ru-RU" sz="2400" b="1" dirty="0">
              <a:solidFill>
                <a:srgbClr val="C00000"/>
              </a:solidFill>
              <a:cs typeface="Calibri" panose="020F0502020204030204" pitchFamily="34" charset="0"/>
            </a:endParaRPr>
          </a:p>
          <a:p>
            <a:endParaRPr 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E562AB6-9906-26B4-ACCD-D2DB0663231F}"/>
              </a:ext>
            </a:extLst>
          </p:cNvPr>
          <p:cNvSpPr txBox="1"/>
          <p:nvPr/>
        </p:nvSpPr>
        <p:spPr>
          <a:xfrm>
            <a:off x="2926125" y="133382"/>
            <a:ext cx="74234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Федеральный закон от 29.12.2012 N 273-ФЗ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t="37199"/>
          <a:stretch/>
        </p:blipFill>
        <p:spPr>
          <a:xfrm>
            <a:off x="563880" y="595047"/>
            <a:ext cx="11125200" cy="1351924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562607" y="1946971"/>
            <a:ext cx="11024556" cy="32705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latin typeface="Arial Narrow" panose="020B0606020202030204" pitchFamily="34" charset="0"/>
              </a:rPr>
              <a:t>29) </a:t>
            </a:r>
            <a:r>
              <a:rPr lang="ru-RU" sz="2400" b="1" dirty="0" smtClean="0">
                <a:latin typeface="Arial Narrow" panose="020B0606020202030204" pitchFamily="34" charset="0"/>
              </a:rPr>
              <a:t>качество образования </a:t>
            </a:r>
            <a:r>
              <a:rPr lang="ru-RU" sz="2400" dirty="0" smtClean="0">
                <a:latin typeface="Arial Narrow" panose="020B0606020202030204" pitchFamily="34" charset="0"/>
              </a:rPr>
              <a:t>- комплексная характеристика </a:t>
            </a:r>
            <a:r>
              <a:rPr lang="ru-RU" sz="2400" u="sng" dirty="0" smtClean="0">
                <a:latin typeface="Arial Narrow" panose="020B0606020202030204" pitchFamily="34" charset="0"/>
              </a:rPr>
              <a:t>образовательной деятельности и подготовки обучающегося</a:t>
            </a:r>
            <a:r>
              <a:rPr lang="ru-RU" sz="2400" dirty="0" smtClean="0">
                <a:latin typeface="Arial Narrow" panose="020B0606020202030204" pitchFamily="34" charset="0"/>
              </a:rPr>
              <a:t>, выражающая </a:t>
            </a:r>
            <a:r>
              <a:rPr lang="ru-RU" sz="2400" b="1" dirty="0" smtClean="0">
                <a:latin typeface="Arial Narrow" panose="020B0606020202030204" pitchFamily="34" charset="0"/>
              </a:rPr>
              <a:t>степень</a:t>
            </a:r>
            <a:r>
              <a:rPr lang="ru-RU" sz="2400" dirty="0" smtClean="0">
                <a:latin typeface="Arial Narrow" panose="020B0606020202030204" pitchFamily="34" charset="0"/>
              </a:rPr>
              <a:t> их </a:t>
            </a:r>
            <a:r>
              <a:rPr lang="ru-RU" sz="2400" b="1" dirty="0" smtClean="0">
                <a:latin typeface="Arial Narrow" panose="020B0606020202030204" pitchFamily="34" charset="0"/>
              </a:rPr>
              <a:t>соответствия федеральным государственным образовательным стандартам</a:t>
            </a:r>
            <a:r>
              <a:rPr lang="ru-RU" sz="2400" dirty="0" smtClean="0">
                <a:latin typeface="Arial Narrow" panose="020B0606020202030204" pitchFamily="34" charset="0"/>
              </a:rPr>
              <a:t>, образовательным стандартам, федеральным государственным требованиям и (или) </a:t>
            </a:r>
            <a:r>
              <a:rPr lang="ru-RU" sz="2400" b="1" dirty="0" smtClean="0">
                <a:latin typeface="Arial Narrow" panose="020B0606020202030204" pitchFamily="34" charset="0"/>
              </a:rPr>
              <a:t>потребностям </a:t>
            </a:r>
            <a:r>
              <a:rPr lang="ru-RU" sz="2400" dirty="0" smtClean="0">
                <a:latin typeface="Arial Narrow" panose="020B0606020202030204" pitchFamily="34" charset="0"/>
              </a:rPr>
              <a:t>физического или юридического лица, в интересах которого осуществляется образовательная деятельность, в том числе </a:t>
            </a:r>
            <a:r>
              <a:rPr lang="ru-RU" sz="2400" b="1" dirty="0" smtClean="0">
                <a:latin typeface="Arial Narrow" panose="020B0606020202030204" pitchFamily="34" charset="0"/>
              </a:rPr>
              <a:t>степень достижения планируемых результатов образовательной программы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377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3333" y="822868"/>
            <a:ext cx="11497733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Arial-BoldMT"/>
              </a:rPr>
              <a:t>Управленческие решения: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Arial-BoldMT"/>
              </a:rPr>
              <a:t>реализация </a:t>
            </a:r>
            <a:r>
              <a:rPr lang="ru-RU" dirty="0">
                <a:latin typeface="Arial-BoldMT"/>
              </a:rPr>
              <a:t>плана работы по </a:t>
            </a:r>
            <a:r>
              <a:rPr lang="ru-RU" dirty="0">
                <a:latin typeface="Arial-BoldMT"/>
              </a:rPr>
              <a:t>С</a:t>
            </a:r>
            <a:r>
              <a:rPr lang="ru-RU" dirty="0">
                <a:latin typeface="Arial-BoldMT"/>
              </a:rPr>
              <a:t>оглашению </a:t>
            </a:r>
            <a:r>
              <a:rPr lang="ru-RU" dirty="0">
                <a:latin typeface="Arial-BoldMT"/>
              </a:rPr>
              <a:t>о сотрудничестве в рамках взаимодействия по реализации мероприятий, направленных на повышение качества образования </a:t>
            </a:r>
            <a:r>
              <a:rPr lang="ru-RU" dirty="0">
                <a:latin typeface="Arial-BoldMT"/>
              </a:rPr>
              <a:t>на </a:t>
            </a:r>
            <a:r>
              <a:rPr lang="ru-RU" dirty="0">
                <a:latin typeface="Arial-BoldMT"/>
              </a:rPr>
              <a:t>2026 </a:t>
            </a:r>
            <a:r>
              <a:rPr lang="ru-RU" dirty="0">
                <a:latin typeface="Arial-BoldMT"/>
              </a:rPr>
              <a:t>год с МАОУ Абатская СОШ №</a:t>
            </a:r>
            <a:r>
              <a:rPr lang="ru-RU" dirty="0" smtClean="0">
                <a:latin typeface="Arial-BoldMT"/>
              </a:rPr>
              <a:t>2. Отв. Сухарева Т.В.</a:t>
            </a:r>
          </a:p>
          <a:p>
            <a:pPr algn="r"/>
            <a:r>
              <a:rPr lang="ru-RU" dirty="0" smtClean="0">
                <a:latin typeface="Arial-BoldMT"/>
              </a:rPr>
              <a:t>Срок: постоянно</a:t>
            </a:r>
          </a:p>
          <a:p>
            <a:pPr algn="r"/>
            <a:endParaRPr lang="ru-RU" dirty="0">
              <a:latin typeface="Arial-BoldMT"/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latin typeface="Arial-BoldMT"/>
              </a:rPr>
              <a:t>проводить </a:t>
            </a:r>
            <a:r>
              <a:rPr lang="ru-RU" dirty="0">
                <a:latin typeface="Arial-BoldMT"/>
              </a:rPr>
              <a:t>анализ и самоанализ уроков по утверждённым ТОГИРРО </a:t>
            </a:r>
            <a:r>
              <a:rPr lang="ru-RU" dirty="0" smtClean="0">
                <a:latin typeface="Arial-BoldMT"/>
              </a:rPr>
              <a:t>чек-листам </a:t>
            </a:r>
            <a:r>
              <a:rPr lang="ru-RU" dirty="0">
                <a:latin typeface="Arial-BoldMT"/>
              </a:rPr>
              <a:t>Отв</a:t>
            </a:r>
            <a:r>
              <a:rPr lang="ru-RU" dirty="0" smtClean="0">
                <a:latin typeface="Arial-BoldMT"/>
              </a:rPr>
              <a:t>. Тимофеева Л.В.</a:t>
            </a:r>
            <a:endParaRPr lang="ru-RU" dirty="0">
              <a:latin typeface="Arial-BoldMT"/>
            </a:endParaRPr>
          </a:p>
          <a:p>
            <a:pPr algn="r"/>
            <a:r>
              <a:rPr lang="ru-RU" dirty="0">
                <a:latin typeface="Arial-BoldMT"/>
              </a:rPr>
              <a:t>Срок: </a:t>
            </a:r>
            <a:r>
              <a:rPr lang="ru-RU" dirty="0" smtClean="0">
                <a:latin typeface="Arial-BoldMT"/>
              </a:rPr>
              <a:t>постоянно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latin typeface="Arial-BoldMT"/>
              </a:rPr>
              <a:t>разработка плана ВШК на неделю. </a:t>
            </a:r>
            <a:r>
              <a:rPr lang="ru-RU" dirty="0">
                <a:latin typeface="Arial-BoldMT"/>
              </a:rPr>
              <a:t>Отв</a:t>
            </a:r>
            <a:r>
              <a:rPr lang="ru-RU" dirty="0" smtClean="0">
                <a:latin typeface="Arial-BoldMT"/>
              </a:rPr>
              <a:t>. Сухарева Т.В.</a:t>
            </a:r>
          </a:p>
          <a:p>
            <a:pPr algn="r"/>
            <a:endParaRPr lang="ru-RU" dirty="0" smtClean="0">
              <a:latin typeface="Arial-BoldMT"/>
            </a:endParaRPr>
          </a:p>
          <a:p>
            <a:pPr algn="r"/>
            <a:r>
              <a:rPr lang="ru-RU" dirty="0" smtClean="0">
                <a:latin typeface="Arial-BoldMT"/>
              </a:rPr>
              <a:t>Срок</a:t>
            </a:r>
            <a:r>
              <a:rPr lang="ru-RU" dirty="0">
                <a:latin typeface="Arial-BoldMT"/>
              </a:rPr>
              <a:t>: </a:t>
            </a:r>
            <a:r>
              <a:rPr lang="ru-RU" dirty="0" smtClean="0">
                <a:latin typeface="Arial-BoldMT"/>
              </a:rPr>
              <a:t>каждая пятница</a:t>
            </a:r>
            <a:endParaRPr lang="ru-RU" dirty="0">
              <a:latin typeface="Arial-BoldMT"/>
            </a:endParaRPr>
          </a:p>
          <a:p>
            <a:pPr algn="just"/>
            <a:endParaRPr lang="ru-RU" dirty="0">
              <a:latin typeface="Arial-BoldMT"/>
            </a:endParaRPr>
          </a:p>
          <a:p>
            <a:pPr marL="285750" indent="-285750" algn="just">
              <a:buFontTx/>
              <a:buChar char="-"/>
            </a:pPr>
            <a:endParaRPr lang="ru-RU" dirty="0" smtClean="0">
              <a:latin typeface="Arial-BoldMT"/>
            </a:endParaRPr>
          </a:p>
          <a:p>
            <a:pPr algn="ctr"/>
            <a:endParaRPr lang="ru-RU" sz="4800" b="1" dirty="0" smtClean="0">
              <a:solidFill>
                <a:srgbClr val="C00000"/>
              </a:solidFill>
              <a:latin typeface="Arial-BoldMT"/>
            </a:endParaRPr>
          </a:p>
        </p:txBody>
      </p:sp>
    </p:spTree>
    <p:extLst>
      <p:ext uri="{BB962C8B-B14F-4D97-AF65-F5344CB8AC3E}">
        <p14:creationId xmlns:p14="http://schemas.microsoft.com/office/powerpoint/2010/main" val="3457185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842146-6F83-A6BB-332C-8863F56EC2F7}"/>
              </a:ext>
            </a:extLst>
          </p:cNvPr>
          <p:cNvSpPr txBox="1"/>
          <p:nvPr/>
        </p:nvSpPr>
        <p:spPr>
          <a:xfrm>
            <a:off x="96982" y="251752"/>
            <a:ext cx="6096000" cy="523220"/>
          </a:xfrm>
          <a:prstGeom prst="rect">
            <a:avLst/>
          </a:prstGeom>
          <a:solidFill>
            <a:srgbClr val="1B3281"/>
          </a:solidFill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Образовательные результаты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92DF5F-1FC3-F8E1-3E0A-885D8AFE0A07}"/>
              </a:ext>
            </a:extLst>
          </p:cNvPr>
          <p:cNvSpPr txBox="1"/>
          <p:nvPr/>
        </p:nvSpPr>
        <p:spPr>
          <a:xfrm>
            <a:off x="353290" y="1182231"/>
            <a:ext cx="1113212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это ожидаемые и измеряемые </a:t>
            </a:r>
            <a:r>
              <a:rPr lang="ru-RU" sz="2800" b="1" dirty="0"/>
              <a:t>конкретные</a:t>
            </a:r>
            <a:r>
              <a:rPr lang="ru-RU" sz="2800" dirty="0"/>
              <a:t> достижения обучающихся, выраженные на языке знаний, способностей, компетенций; они описывают, что </a:t>
            </a:r>
            <a:r>
              <a:rPr lang="ru-RU" sz="2800" b="1" dirty="0"/>
              <a:t>должен будет </a:t>
            </a:r>
            <a:r>
              <a:rPr lang="ru-RU" sz="2800" dirty="0"/>
              <a:t>в состоянии </a:t>
            </a:r>
            <a:r>
              <a:rPr lang="ru-RU" sz="2800" b="1" dirty="0"/>
              <a:t>делать</a:t>
            </a:r>
            <a:r>
              <a:rPr lang="ru-RU" sz="2800" dirty="0"/>
              <a:t> обучающийся по завершении всей или части образовательной программы, а также уровня(ей) образования.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CCB60DD-082A-50DC-46FE-D97042BD3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611" y="3836259"/>
            <a:ext cx="8076777" cy="261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91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8D91D46-FC9D-F954-4417-EFCD470CA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030" y="288738"/>
            <a:ext cx="9707370" cy="628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65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3EE39C5-B02C-A8FB-0818-D6A3292B7F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4" b="1732"/>
          <a:stretch/>
        </p:blipFill>
        <p:spPr>
          <a:xfrm>
            <a:off x="434485" y="346364"/>
            <a:ext cx="11489099" cy="617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94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096E44D-18B2-FF4F-DA7F-51E84B872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37" y="321782"/>
            <a:ext cx="11065595" cy="635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68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AF09396-3977-B01F-7767-28224CB68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169" y="392795"/>
            <a:ext cx="10441662" cy="633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44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5600" y="388035"/>
            <a:ext cx="113961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</a:rPr>
              <a:t>Трудности обучающихся, возникающие из-за ошибок учителей</a:t>
            </a:r>
            <a:endParaRPr lang="ru-RU" sz="2800" dirty="0"/>
          </a:p>
        </p:txBody>
      </p:sp>
      <p:graphicFrame>
        <p:nvGraphicFramePr>
          <p:cNvPr id="3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4931883"/>
              </p:ext>
            </p:extLst>
          </p:nvPr>
        </p:nvGraphicFramePr>
        <p:xfrm>
          <a:off x="897968" y="1029800"/>
          <a:ext cx="10311396" cy="3205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7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6567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2038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792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2"/>
                          </a:solidFill>
                        </a:rPr>
                        <a:t>Трудность обучающегося</a:t>
                      </a:r>
                      <a:endParaRPr lang="ru-RU" sz="1600" dirty="0">
                        <a:solidFill>
                          <a:schemeClr val="bg2"/>
                        </a:solidFill>
                      </a:endParaRPr>
                    </a:p>
                  </a:txBody>
                  <a:tcPr marL="91438" marR="91438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2"/>
                          </a:solidFill>
                        </a:rPr>
                        <a:t>Ошибки учителя</a:t>
                      </a:r>
                      <a:endParaRPr lang="ru-RU" sz="1600" dirty="0">
                        <a:solidFill>
                          <a:schemeClr val="bg2"/>
                        </a:solidFill>
                      </a:endParaRPr>
                    </a:p>
                  </a:txBody>
                  <a:tcPr marL="91438" marR="91438" marT="45714" marB="45714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4475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 marL="91438" marR="91438" marT="45714" marB="45714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Неспособность самостоятельно </a:t>
                      </a:r>
                      <a:r>
                        <a:rPr lang="ru-RU" sz="1600" b="1" dirty="0" smtClean="0"/>
                        <a:t>строить алгоритм </a:t>
                      </a:r>
                      <a:r>
                        <a:rPr lang="ru-RU" sz="1600" dirty="0" smtClean="0"/>
                        <a:t>решения учебной задачи, то есть конструировать последовательность учебных «шагов» (операций)</a:t>
                      </a:r>
                      <a:endParaRPr lang="ru-RU" sz="1600" dirty="0"/>
                    </a:p>
                  </a:txBody>
                  <a:tcPr marL="91438" marR="91438" marT="45714" marB="45714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Использование учителем </a:t>
                      </a:r>
                      <a:r>
                        <a:rPr lang="ru-RU" sz="1600" b="1" dirty="0" smtClean="0"/>
                        <a:t>образца</a:t>
                      </a:r>
                      <a:r>
                        <a:rPr lang="ru-RU" sz="1600" dirty="0" smtClean="0"/>
                        <a:t> в качестве приоритетного метода обучения, что характеризует </a:t>
                      </a:r>
                      <a:r>
                        <a:rPr lang="ru-RU" sz="1600" b="1" dirty="0" smtClean="0"/>
                        <a:t>репродуктивный стиль </a:t>
                      </a:r>
                      <a:r>
                        <a:rPr lang="ru-RU" sz="1600" dirty="0" smtClean="0"/>
                        <a:t>образовательного процесса</a:t>
                      </a:r>
                      <a:endParaRPr lang="ru-RU" sz="1600" dirty="0"/>
                    </a:p>
                  </a:txBody>
                  <a:tcPr marL="91438" marR="91438" marT="45714" marB="45714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904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 marL="91438" marR="91438" marT="45714" marB="45714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Неумение </a:t>
                      </a:r>
                      <a:r>
                        <a:rPr lang="ru-RU" sz="1600" b="1" dirty="0" smtClean="0"/>
                        <a:t>предвидеть</a:t>
                      </a:r>
                      <a:r>
                        <a:rPr lang="ru-RU" sz="1600" dirty="0" smtClean="0"/>
                        <a:t> изменение объекта, ход развития процесса</a:t>
                      </a:r>
                      <a:endParaRPr lang="ru-RU" sz="1600" dirty="0"/>
                    </a:p>
                  </a:txBody>
                  <a:tcPr marL="91438" marR="91438" marT="45714" marB="45714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Невнимание к использованию </a:t>
                      </a:r>
                      <a:r>
                        <a:rPr lang="ru-RU" sz="1600" b="1" dirty="0" smtClean="0"/>
                        <a:t>поисково-исследовательской деятельности</a:t>
                      </a:r>
                      <a:endParaRPr lang="ru-RU" sz="1600" b="1" dirty="0"/>
                    </a:p>
                  </a:txBody>
                  <a:tcPr marL="91438" marR="91438" marT="45714" marB="45714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3142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</a:t>
                      </a:r>
                      <a:endParaRPr lang="ru-RU" sz="1400" dirty="0"/>
                    </a:p>
                  </a:txBody>
                  <a:tcPr marL="91438" marR="91438" marT="45714" marB="45714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Недостаточное развитие навыков </a:t>
                      </a:r>
                      <a:r>
                        <a:rPr lang="ru-RU" sz="1600" b="1" dirty="0" smtClean="0"/>
                        <a:t>смыслового чтения</a:t>
                      </a:r>
                      <a:endParaRPr lang="ru-RU" sz="1600" b="1" dirty="0"/>
                    </a:p>
                  </a:txBody>
                  <a:tcPr marL="91438" marR="91438" marT="45714" marB="45714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Использование </a:t>
                      </a:r>
                      <a:r>
                        <a:rPr lang="ru-RU" sz="1600" b="1" dirty="0" smtClean="0"/>
                        <a:t>текстовой деятельности только</a:t>
                      </a:r>
                      <a:r>
                        <a:rPr lang="ru-RU" sz="1600" dirty="0" smtClean="0"/>
                        <a:t> на уроках литературного чтения и русского языка</a:t>
                      </a:r>
                      <a:endParaRPr lang="ru-RU" sz="1600" dirty="0"/>
                    </a:p>
                  </a:txBody>
                  <a:tcPr marL="91438" marR="91438" marT="45714" marB="45714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904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</a:t>
                      </a:r>
                      <a:endParaRPr lang="ru-RU" sz="1400" dirty="0"/>
                    </a:p>
                  </a:txBody>
                  <a:tcPr marL="91438" marR="91438" marT="45714" marB="45714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Низкий уровень </a:t>
                      </a:r>
                      <a:r>
                        <a:rPr lang="ru-RU" sz="1600" b="1" dirty="0" smtClean="0"/>
                        <a:t>самоконтроля и самооценки</a:t>
                      </a:r>
                      <a:endParaRPr lang="ru-RU" sz="1600" b="1" dirty="0"/>
                    </a:p>
                  </a:txBody>
                  <a:tcPr marL="91438" marR="91438" marT="45714" marB="45714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Контрольно-оценочная деятельность осуществляется </a:t>
                      </a:r>
                      <a:r>
                        <a:rPr lang="ru-RU" sz="1600" b="1" dirty="0" smtClean="0"/>
                        <a:t>без участия ученика</a:t>
                      </a:r>
                      <a:endParaRPr lang="ru-RU" sz="1600" b="1" dirty="0"/>
                    </a:p>
                  </a:txBody>
                  <a:tcPr marL="91438" marR="91438" marT="45714" marB="45714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993243"/>
              </p:ext>
            </p:extLst>
          </p:nvPr>
        </p:nvGraphicFramePr>
        <p:xfrm>
          <a:off x="2232285" y="4353535"/>
          <a:ext cx="7642762" cy="1334825"/>
        </p:xfrm>
        <a:graphic>
          <a:graphicData uri="http://schemas.openxmlformats.org/drawingml/2006/table">
            <a:tbl>
              <a:tblPr/>
              <a:tblGrid>
                <a:gridCol w="38213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213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15427">
                <a:tc gridSpan="2">
                  <a:txBody>
                    <a:bodyPr/>
                    <a:lstStyle/>
                    <a:p>
                      <a:pPr marL="0" marR="0" lvl="0" indent="449263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altLang="ru-RU" sz="1800" b="1" dirty="0" smtClean="0">
                          <a:solidFill>
                            <a:schemeClr val="bg2"/>
                          </a:solidFill>
                        </a:rPr>
                        <a:t>Типы практической деятельности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137160" marR="1371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0569">
                <a:tc>
                  <a:txBody>
                    <a:bodyPr/>
                    <a:lstStyle/>
                    <a:p>
                      <a:pPr marL="0" marR="0" lvl="0" indent="449263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</a:rPr>
                        <a:t>Репродуктивно-объяснительная деятельность</a:t>
                      </a: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</a:rPr>
                        <a:t>Поисково-исследовательская деятельность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9873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приобретение, расширение, запоминание, воспроизведение</a:t>
                      </a:r>
                    </a:p>
                  </a:txBody>
                  <a:tcPr marL="91428" marR="91428" marT="45681" marB="456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анализ, сравнение, обобщение </a:t>
                      </a:r>
                    </a:p>
                  </a:txBody>
                  <a:tcPr marL="91428" marR="91428" marT="45681" marB="456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Выгнутая влево стрелка 4"/>
          <p:cNvSpPr/>
          <p:nvPr/>
        </p:nvSpPr>
        <p:spPr>
          <a:xfrm>
            <a:off x="1913240" y="5577541"/>
            <a:ext cx="319045" cy="45872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Выгнутая вправо стрелка 5"/>
          <p:cNvSpPr/>
          <p:nvPr/>
        </p:nvSpPr>
        <p:spPr>
          <a:xfrm>
            <a:off x="9875047" y="5577541"/>
            <a:ext cx="307935" cy="45872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рямоугольник с одним вырезанным скругленным углом 4"/>
          <p:cNvSpPr/>
          <p:nvPr/>
        </p:nvSpPr>
        <p:spPr>
          <a:xfrm>
            <a:off x="2427189" y="5966203"/>
            <a:ext cx="3447672" cy="450109"/>
          </a:xfrm>
          <a:prstGeom prst="snip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</a:rPr>
              <a:t>Восприятие  память</a:t>
            </a:r>
            <a:endParaRPr lang="ru-RU" b="1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defRPr/>
            </a:pPr>
            <a:endParaRPr lang="ru-RU" sz="2799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Прямоугольник с одним вырезанным скругленным углом 6"/>
          <p:cNvSpPr/>
          <p:nvPr/>
        </p:nvSpPr>
        <p:spPr>
          <a:xfrm>
            <a:off x="6313006" y="5964782"/>
            <a:ext cx="3382636" cy="450109"/>
          </a:xfrm>
          <a:prstGeom prst="snip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</a:rPr>
              <a:t>Мышление воображение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58843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</TotalTime>
  <Words>1747</Words>
  <Application>Microsoft Office PowerPoint</Application>
  <PresentationFormat>Широкоэкранный</PresentationFormat>
  <Paragraphs>202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1" baseType="lpstr">
      <vt:lpstr>Arial</vt:lpstr>
      <vt:lpstr>Arial (Основной текст)</vt:lpstr>
      <vt:lpstr>Arial Narrow</vt:lpstr>
      <vt:lpstr>Arial-BoldMT</vt:lpstr>
      <vt:lpstr>Calibri</vt:lpstr>
      <vt:lpstr>Calibri Light</vt:lpstr>
      <vt:lpstr>Helvetica Neue Medium</vt:lpstr>
      <vt:lpstr>Times New Roman</vt:lpstr>
      <vt:lpstr>Verdana</vt:lpstr>
      <vt:lpstr>Wingdings</vt:lpstr>
      <vt:lpstr>Тема Office</vt:lpstr>
      <vt:lpstr>Механизмы управления качеством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Рычкова Юлия Петровна</dc:creator>
  <cp:lastModifiedBy>Директор</cp:lastModifiedBy>
  <cp:revision>84</cp:revision>
  <cp:lastPrinted>2024-04-02T09:02:19Z</cp:lastPrinted>
  <dcterms:created xsi:type="dcterms:W3CDTF">2022-09-19T11:44:16Z</dcterms:created>
  <dcterms:modified xsi:type="dcterms:W3CDTF">2026-04-09T10:36:25Z</dcterms:modified>
</cp:coreProperties>
</file>