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6" r:id="rId3"/>
    <p:sldId id="262" r:id="rId4"/>
    <p:sldId id="274" r:id="rId5"/>
    <p:sldId id="269" r:id="rId6"/>
    <p:sldId id="268" r:id="rId7"/>
    <p:sldId id="270" r:id="rId8"/>
    <p:sldId id="257" r:id="rId9"/>
    <p:sldId id="261" r:id="rId10"/>
    <p:sldId id="260" r:id="rId11"/>
    <p:sldId id="263" r:id="rId12"/>
    <p:sldId id="265" r:id="rId13"/>
    <p:sldId id="271" r:id="rId14"/>
    <p:sldId id="264" r:id="rId15"/>
    <p:sldId id="258" r:id="rId16"/>
    <p:sldId id="256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8A0ED-FCBF-4874-B096-BEC41A96CA30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EACD0-9B59-4FEE-95DD-66D171A81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43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ACD0-9B59-4FEE-95DD-66D171A81D3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804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0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40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74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0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3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212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7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7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9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4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7DC3-CCA8-4B8F-A6F7-D1B4556D8F0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72AD4-E366-4071-A69B-69024FC79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4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444" y="552260"/>
            <a:ext cx="11678970" cy="1816965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Работа с педагогическими кадрами при реализации дорожной карты школ с низкими образовательными результатами (ШНОР)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598345"/>
            <a:ext cx="9144000" cy="2659455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r>
              <a:rPr lang="ru-RU" sz="39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Бажина Е.В., директор МАОУ Абатская СОШ №1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344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31" t="12952" b="45143"/>
          <a:stretch/>
        </p:blipFill>
        <p:spPr>
          <a:xfrm>
            <a:off x="6795623" y="175804"/>
            <a:ext cx="5105944" cy="2873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b="9646"/>
          <a:stretch/>
        </p:blipFill>
        <p:spPr>
          <a:xfrm>
            <a:off x="160590" y="175804"/>
            <a:ext cx="5965371" cy="292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33633" b="16076"/>
          <a:stretch/>
        </p:blipFill>
        <p:spPr>
          <a:xfrm>
            <a:off x="7956505" y="3157078"/>
            <a:ext cx="3215471" cy="3593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616" t="36698" r="1464" b="31937"/>
          <a:stretch/>
        </p:blipFill>
        <p:spPr>
          <a:xfrm>
            <a:off x="761672" y="3258554"/>
            <a:ext cx="4763206" cy="339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477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2" y="2936923"/>
            <a:ext cx="5228103" cy="3921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352" y="2936923"/>
            <a:ext cx="5516865" cy="3863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1782" y="200851"/>
            <a:ext cx="115884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МЕТОДИЧЕСКИЙ АБОНЕМЕНТ </a:t>
            </a:r>
            <a:endParaRPr lang="ru-RU" sz="4800" b="1" dirty="0" smtClean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  <a:ea typeface="+mj-ea"/>
              <a:cs typeface="+mj-cs"/>
            </a:endParaRP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«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Актуальные образовательные технологии как средство повышения качества образовательных результатов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» 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(11 человек)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66122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9"/>
          <a:stretch/>
        </p:blipFill>
        <p:spPr>
          <a:xfrm>
            <a:off x="4281380" y="2893100"/>
            <a:ext cx="3955159" cy="4078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566" y="1336776"/>
            <a:ext cx="4306433" cy="322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5362" y="0"/>
            <a:ext cx="115612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взаимодействие с ведущими школами как носителей положительного опыта и лучших практик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503" t="11111" r="18305" b="11529"/>
          <a:stretch/>
        </p:blipFill>
        <p:spPr>
          <a:xfrm>
            <a:off x="-1" y="1336776"/>
            <a:ext cx="5319775" cy="2960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20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5362" y="0"/>
            <a:ext cx="1156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МЕТОДИЧЕСКИЕ ВЫЕЗДЫ (Ощепковская СОШ)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4" r="6661"/>
          <a:stretch/>
        </p:blipFill>
        <p:spPr>
          <a:xfrm>
            <a:off x="693105" y="707274"/>
            <a:ext cx="5402894" cy="293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2" r="24888"/>
          <a:stretch/>
        </p:blipFill>
        <p:spPr>
          <a:xfrm>
            <a:off x="7085562" y="904137"/>
            <a:ext cx="4337482" cy="581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8"/>
          <a:stretch/>
        </p:blipFill>
        <p:spPr>
          <a:xfrm>
            <a:off x="1443426" y="3591958"/>
            <a:ext cx="3902251" cy="326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4280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46" t="40381" b="20576"/>
          <a:stretch/>
        </p:blipFill>
        <p:spPr>
          <a:xfrm>
            <a:off x="3137092" y="775920"/>
            <a:ext cx="4946466" cy="2269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90" t="25270" r="763" b="445"/>
          <a:stretch/>
        </p:blipFill>
        <p:spPr>
          <a:xfrm>
            <a:off x="5860624" y="3068428"/>
            <a:ext cx="6149462" cy="370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62" y="3045101"/>
            <a:ext cx="4765271" cy="3833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15362" y="0"/>
            <a:ext cx="1156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МАОУ АБАТСКАЯ СОШ №2 (школа-партнёр)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0868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388" y="38185"/>
            <a:ext cx="4682134" cy="361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43" y="254167"/>
            <a:ext cx="3698628" cy="287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23619"/>
          <a:stretch/>
        </p:blipFill>
        <p:spPr>
          <a:xfrm>
            <a:off x="835513" y="3551626"/>
            <a:ext cx="3233883" cy="330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5" y="163289"/>
            <a:ext cx="2985050" cy="336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990" y="3127208"/>
            <a:ext cx="3599361" cy="358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2931" t="30730"/>
          <a:stretch/>
        </p:blipFill>
        <p:spPr>
          <a:xfrm>
            <a:off x="8751578" y="3528320"/>
            <a:ext cx="3412943" cy="324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616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6" y="138113"/>
            <a:ext cx="2415609" cy="1814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5545" r="3942" b="6007"/>
          <a:stretch/>
        </p:blipFill>
        <p:spPr>
          <a:xfrm>
            <a:off x="8716434" y="1188315"/>
            <a:ext cx="3222764" cy="4318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0161" t="11485" r="28057" b="18284"/>
          <a:stretch/>
        </p:blipFill>
        <p:spPr>
          <a:xfrm>
            <a:off x="110308" y="1952207"/>
            <a:ext cx="3177767" cy="4816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40000" r="21221"/>
          <a:stretch/>
        </p:blipFill>
        <p:spPr>
          <a:xfrm>
            <a:off x="3585756" y="219594"/>
            <a:ext cx="4815025" cy="275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7987" t="22838" r="40924" b="25017"/>
          <a:stretch/>
        </p:blipFill>
        <p:spPr>
          <a:xfrm>
            <a:off x="3699174" y="3125955"/>
            <a:ext cx="4671588" cy="357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609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00085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Фестиваль 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методических разработок </a:t>
            </a:r>
            <a:endParaRPr lang="ru-RU" sz="4400" b="1" dirty="0" smtClean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  <a:ea typeface="+mj-ea"/>
              <a:cs typeface="+mj-cs"/>
            </a:endParaRP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«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Формула Качества: Эффективные Решения в Образовании»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8923" t="13488" r="23800" b="4796"/>
          <a:stretch/>
        </p:blipFill>
        <p:spPr>
          <a:xfrm>
            <a:off x="72427" y="1646720"/>
            <a:ext cx="3883936" cy="47891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6027" t="7151" r="21349" b="3740"/>
          <a:stretch/>
        </p:blipFill>
        <p:spPr>
          <a:xfrm>
            <a:off x="4198944" y="1629617"/>
            <a:ext cx="3940000" cy="4789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0111" t="11771" r="25285" b="7304"/>
          <a:stretch/>
        </p:blipFill>
        <p:spPr>
          <a:xfrm>
            <a:off x="8394528" y="1612393"/>
            <a:ext cx="3541888" cy="48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6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00085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НЕ ОСТАНАВЛИВАЕМСЯ </a:t>
            </a:r>
            <a:r>
              <a:rPr lang="ru-RU" sz="4400" b="1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НА ДОСТИГНУТОМ: ДВИГАЕМСЯ ВПЕРЕД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61" y="869526"/>
            <a:ext cx="8658034" cy="598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7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0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ПОЧЕМУ МЫ ЗДЕСЬ???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621" t="9395" r="19047" b="3608"/>
          <a:stretch/>
        </p:blipFill>
        <p:spPr>
          <a:xfrm>
            <a:off x="6802524" y="925040"/>
            <a:ext cx="5239447" cy="5783578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2" y="2064481"/>
            <a:ext cx="6666722" cy="390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17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320490"/>
            <a:ext cx="12185965" cy="461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Анализ результатов ГИА за 3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года (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кластер ОГЭ по математике)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</a:br>
            <a:endParaRPr lang="ru-RU" sz="4000" b="1" dirty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01633" y="465905"/>
            <a:ext cx="6690511" cy="335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7000"/>
              </a:lnSpc>
              <a:spcBef>
                <a:spcPts val="1000"/>
              </a:spcBef>
            </a:pPr>
            <a:r>
              <a:rPr lang="ru-RU" sz="1400" b="1" i="1" dirty="0">
                <a:solidFill>
                  <a:srgbClr val="FF0000"/>
                </a:solidFill>
              </a:rPr>
              <a:t>2022-2023 учебный год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91213"/>
              </p:ext>
            </p:extLst>
          </p:nvPr>
        </p:nvGraphicFramePr>
        <p:xfrm>
          <a:off x="2661286" y="753493"/>
          <a:ext cx="7117080" cy="1637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695"/>
                <a:gridCol w="1560830"/>
                <a:gridCol w="1776095"/>
                <a:gridCol w="1775460"/>
              </a:tblGrid>
              <a:tr h="327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ОУ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Всего участников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Получивших «2» (июнь)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Средний балл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7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МАОУ Абатская СОШ №1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57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12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3,2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7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</a:rPr>
                        <a:t>Быструшинская СОШ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</a:rPr>
                        <a:t>2,6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7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</a:rPr>
                        <a:t>Ощепковская СОШ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</a:rPr>
                        <a:t>16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3,1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743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82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21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4155245" y="2449547"/>
            <a:ext cx="4183285" cy="335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7000"/>
              </a:lnSpc>
              <a:spcBef>
                <a:spcPts val="1000"/>
              </a:spcBef>
            </a:pPr>
            <a:r>
              <a:rPr lang="ru-RU" sz="1400" b="1" i="1" dirty="0" smtClean="0">
                <a:solidFill>
                  <a:srgbClr val="FF0000"/>
                </a:solidFill>
              </a:rPr>
              <a:t>2023-2024 </a:t>
            </a:r>
            <a:r>
              <a:rPr lang="ru-RU" sz="1400" b="1" i="1" dirty="0">
                <a:solidFill>
                  <a:srgbClr val="FF0000"/>
                </a:solidFill>
              </a:rPr>
              <a:t>учебный год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936316"/>
              </p:ext>
            </p:extLst>
          </p:nvPr>
        </p:nvGraphicFramePr>
        <p:xfrm>
          <a:off x="2661286" y="2738989"/>
          <a:ext cx="7117080" cy="182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060"/>
                <a:gridCol w="1560830"/>
                <a:gridCol w="1776095"/>
                <a:gridCol w="1776095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ОУ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 участников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Получивших «2» (июнь)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Средний балл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МАОУ Абатская СОШ №1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Быструшинская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СОШ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Ощепковская СОШ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8194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Всего: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4871515" y="4572992"/>
            <a:ext cx="2750744" cy="335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7000"/>
              </a:lnSpc>
              <a:spcBef>
                <a:spcPts val="1000"/>
              </a:spcBef>
            </a:pPr>
            <a:r>
              <a:rPr lang="ru-RU" sz="1400" b="1" i="1" dirty="0" smtClean="0">
                <a:solidFill>
                  <a:srgbClr val="FF0000"/>
                </a:solidFill>
              </a:rPr>
              <a:t>2024-2025 </a:t>
            </a:r>
            <a:r>
              <a:rPr lang="ru-RU" sz="1400" b="1" i="1" dirty="0">
                <a:solidFill>
                  <a:srgbClr val="FF0000"/>
                </a:solidFill>
              </a:rPr>
              <a:t>учебный год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92807"/>
              </p:ext>
            </p:extLst>
          </p:nvPr>
        </p:nvGraphicFramePr>
        <p:xfrm>
          <a:off x="2688347" y="4849985"/>
          <a:ext cx="71170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060"/>
                <a:gridCol w="1560830"/>
                <a:gridCol w="1776095"/>
                <a:gridCol w="1776095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ОУ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 участников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Получивших «2» (июнь)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Средний балл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МАОУ Абатская СОШ №1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Быструшинская СОШ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Ощепковская СОШ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Всего: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65404" y="1064258"/>
            <a:ext cx="1730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Bahnschrift SemiLight Condensed" panose="020B0502040204020203" pitchFamily="34" charset="0"/>
                <a:ea typeface="+mj-ea"/>
                <a:cs typeface="+mj-cs"/>
              </a:rPr>
              <a:t>25,6%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3961" y="3141934"/>
            <a:ext cx="1691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Bahnschrift SemiLight Condensed" panose="020B0502040204020203" pitchFamily="34" charset="0"/>
                <a:ea typeface="+mj-ea"/>
                <a:cs typeface="+mj-cs"/>
              </a:rPr>
              <a:t>32,9%</a:t>
            </a:r>
            <a:endParaRPr lang="ru-RU" sz="6000" b="1" dirty="0">
              <a:latin typeface="Bahnschrift SemiLigh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3961" y="5088214"/>
            <a:ext cx="1691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Bahnschrift SemiLight Condensed" panose="020B0502040204020203" pitchFamily="34" charset="0"/>
                <a:ea typeface="+mj-ea"/>
                <a:cs typeface="+mj-cs"/>
              </a:rPr>
              <a:t>32,5%</a:t>
            </a:r>
          </a:p>
        </p:txBody>
      </p:sp>
    </p:spTree>
    <p:extLst>
      <p:ext uri="{BB962C8B-B14F-4D97-AF65-F5344CB8AC3E}">
        <p14:creationId xmlns:p14="http://schemas.microsoft.com/office/powerpoint/2010/main" val="4038591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66661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«нигде качество школьной системы не превышает качества подготовки учителей</a:t>
            </a:r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...» </a:t>
            </a:r>
            <a:endParaRPr lang="ru-RU" sz="4800" b="1" i="1" dirty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7435" y="1611517"/>
            <a:ext cx="3729272" cy="107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СРЕДНИЙ КАДРОВЫЙ ПОТЕНЦИАЛ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1425" y="3410893"/>
            <a:ext cx="3604789" cy="1061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Недостаточный уровень индивидуальной работы учителей-предметников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89833" y="3150604"/>
            <a:ext cx="3604789" cy="1812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Отсутствие системы стимулирования познавательной активности школьников со стороны педагогов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38241" y="3410891"/>
            <a:ext cx="3604789" cy="1152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Неэффективность выбора методов работы при подготовки к ГИА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78242" y="5203477"/>
            <a:ext cx="4227969" cy="1627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Недостаточный уровень работы по индивидуализации и дифференциации обучающихся</a:t>
            </a:r>
            <a:endParaRPr lang="ru-RU" sz="24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754108" y="2682088"/>
            <a:ext cx="2415766" cy="588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6064310" y="2491966"/>
            <a:ext cx="1" cy="658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894622" y="2682088"/>
            <a:ext cx="2381058" cy="640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974471" y="2688879"/>
            <a:ext cx="162964" cy="2516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866707" y="2688879"/>
            <a:ext cx="339504" cy="2514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084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8256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ПОВЫШЕНИЕ ПРОФЕССИОНАЛЬНОЙ КВАЛИФИКАЦИИ ПЕДАГОГОВ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24" y="1690688"/>
            <a:ext cx="7565151" cy="53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54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82564"/>
            <a:ext cx="10515600" cy="112192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ПЛАН МЕРОПРИЯТИЙ («дорожная карта»)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26" t="4376" r="18231"/>
          <a:stretch/>
        </p:blipFill>
        <p:spPr>
          <a:xfrm rot="5400000">
            <a:off x="3294557" y="406503"/>
            <a:ext cx="5585985" cy="710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3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355" b="8757"/>
          <a:stretch/>
        </p:blipFill>
        <p:spPr>
          <a:xfrm>
            <a:off x="1164528" y="93617"/>
            <a:ext cx="4687633" cy="24144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2786" t="9651" r="23429" b="7937"/>
          <a:stretch/>
        </p:blipFill>
        <p:spPr>
          <a:xfrm>
            <a:off x="6156960" y="0"/>
            <a:ext cx="5930537" cy="6569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8142" t="21047" r="14929" b="13175"/>
          <a:stretch/>
        </p:blipFill>
        <p:spPr>
          <a:xfrm>
            <a:off x="348343" y="2647406"/>
            <a:ext cx="6122126" cy="3978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3337" y="4450080"/>
            <a:ext cx="309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ИТОГИ ДИАГНОСТИКИ ЕФОМ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0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77" y="1983033"/>
            <a:ext cx="5419576" cy="406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81" y="1583046"/>
            <a:ext cx="3752306" cy="500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24277" y="129804"/>
            <a:ext cx="108822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АДРЕСНАЯ МЕТОДИЧЕСКАЯ ПОДДЕРЖКА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ahnschrift SemiLight Condensed" panose="020B0502040204020203" pitchFamily="34" charset="0"/>
                <a:ea typeface="+mj-ea"/>
                <a:cs typeface="+mj-cs"/>
              </a:rPr>
              <a:t>4 педагога (Харлова О.А., Усольцева М.Н., Колмакова В.Н., Кирсанова Т.П.)  </a:t>
            </a:r>
          </a:p>
        </p:txBody>
      </p:sp>
    </p:spTree>
    <p:extLst>
      <p:ext uri="{BB962C8B-B14F-4D97-AF65-F5344CB8AC3E}">
        <p14:creationId xmlns:p14="http://schemas.microsoft.com/office/powerpoint/2010/main" val="14763615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298</Words>
  <Application>Microsoft Office PowerPoint</Application>
  <PresentationFormat>Широкоэкранный</PresentationFormat>
  <Paragraphs>93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Bahnschrift SemiLight Condensed</vt:lpstr>
      <vt:lpstr>Calibri</vt:lpstr>
      <vt:lpstr>Calibri Light</vt:lpstr>
      <vt:lpstr>Times New Roman</vt:lpstr>
      <vt:lpstr>Тема Office</vt:lpstr>
      <vt:lpstr>Работа с педагогическими кадрами при реализации дорожной карты школ с низкими образовательными результатами (ШНОР)</vt:lpstr>
      <vt:lpstr>Презентация PowerPoint</vt:lpstr>
      <vt:lpstr>ПОЧЕМУ МЫ ЗДЕСЬ???</vt:lpstr>
      <vt:lpstr>Презентация PowerPoint</vt:lpstr>
      <vt:lpstr>«нигде качество школьной системы не превышает качества подготовки учителей...» </vt:lpstr>
      <vt:lpstr>ПОВЫШЕНИЕ ПРОФЕССИОНАЛЬНОЙ КВАЛИФИКАЦИИ ПЕДАГОГОВ</vt:lpstr>
      <vt:lpstr>ПЛАН МЕРОПРИЯТИЙ («дорожная карта»)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Директор</cp:lastModifiedBy>
  <cp:revision>55</cp:revision>
  <dcterms:created xsi:type="dcterms:W3CDTF">2026-04-16T09:45:25Z</dcterms:created>
  <dcterms:modified xsi:type="dcterms:W3CDTF">2026-04-28T08:30:34Z</dcterms:modified>
</cp:coreProperties>
</file>