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34"/>
  </p:notesMasterIdLst>
  <p:sldIdLst>
    <p:sldId id="256" r:id="rId2"/>
    <p:sldId id="321" r:id="rId3"/>
    <p:sldId id="320" r:id="rId4"/>
    <p:sldId id="313" r:id="rId5"/>
    <p:sldId id="323" r:id="rId6"/>
    <p:sldId id="315" r:id="rId7"/>
    <p:sldId id="341" r:id="rId8"/>
    <p:sldId id="318" r:id="rId9"/>
    <p:sldId id="319" r:id="rId10"/>
    <p:sldId id="357" r:id="rId11"/>
    <p:sldId id="342" r:id="rId12"/>
    <p:sldId id="322" r:id="rId13"/>
    <p:sldId id="326" r:id="rId14"/>
    <p:sldId id="346" r:id="rId15"/>
    <p:sldId id="347" r:id="rId16"/>
    <p:sldId id="348" r:id="rId17"/>
    <p:sldId id="349" r:id="rId18"/>
    <p:sldId id="358" r:id="rId19"/>
    <p:sldId id="351" r:id="rId20"/>
    <p:sldId id="354" r:id="rId21"/>
    <p:sldId id="356" r:id="rId22"/>
    <p:sldId id="338" r:id="rId23"/>
    <p:sldId id="339" r:id="rId24"/>
    <p:sldId id="317" r:id="rId25"/>
    <p:sldId id="343" r:id="rId26"/>
    <p:sldId id="330" r:id="rId27"/>
    <p:sldId id="344" r:id="rId28"/>
    <p:sldId id="335" r:id="rId29"/>
    <p:sldId id="331" r:id="rId30"/>
    <p:sldId id="332" r:id="rId31"/>
    <p:sldId id="336" r:id="rId32"/>
    <p:sldId id="337" r:id="rId3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490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D6600-6AC8-44DE-9343-FEDD86A4F95D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D89DD4-818A-4FE6-811A-001DF16CF7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80501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71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7278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658491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94764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3738787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08894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66664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35270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5942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5838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1862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825822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34385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9193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61670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77514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F1938E-BAF6-4004-8F96-B374F05571AB}" type="datetimeFigureOut">
              <a:rPr lang="ru-RU" smtClean="0"/>
              <a:pPr/>
              <a:t>12.05.2023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B70F6E04-5435-42A2-A52C-8E0B81720B1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82882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bbc.co.uk/learningenglish" TargetMode="External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eallifeglobal.com/radio-podcast/" TargetMode="External"/><Relationship Id="rId5" Type="http://schemas.openxmlformats.org/officeDocument/2006/relationships/hyperlink" Target="http://listeninenglish.com/index.php" TargetMode="External"/><Relationship Id="rId4" Type="http://schemas.openxmlformats.org/officeDocument/2006/relationships/hyperlink" Target="https://learnenglish.britishcouncil.org/en/learnenglish-podcasts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supersimpleonline.com/resource-type/worksheets/" TargetMode="External"/><Relationship Id="rId2" Type="http://schemas.openxmlformats.org/officeDocument/2006/relationships/hyperlink" Target="https://www.youtube.com/user/SuperSimpleSongs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openxmlformats.org/officeDocument/2006/relationships/hyperlink" Target="https://learnenglishkids.britishcouncil.org/songs" TargetMode="External"/><Relationship Id="rId4" Type="http://schemas.openxmlformats.org/officeDocument/2006/relationships/hyperlink" Target="https://www.youtube.com/user/ABCmouseOFFICIAL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12025" y="0"/>
            <a:ext cx="8915399" cy="3261816"/>
          </a:xfrm>
        </p:spPr>
        <p:txBody>
          <a:bodyPr>
            <a:noAutofit/>
          </a:bodyPr>
          <a:lstStyle/>
          <a:p>
            <a:pPr algn="ctr"/>
            <a:r>
              <a:rPr lang="ru-RU" b="1" dirty="0" smtClean="0">
                <a:solidFill>
                  <a:schemeClr val="accent1"/>
                </a:solidFill>
              </a:rPr>
              <a:t/>
            </a:r>
            <a:br>
              <a:rPr lang="ru-RU" b="1" dirty="0" smtClean="0">
                <a:solidFill>
                  <a:schemeClr val="accent1"/>
                </a:solidFill>
              </a:rPr>
            </a:br>
            <a:r>
              <a:rPr lang="ru-RU" b="1" dirty="0">
                <a:solidFill>
                  <a:schemeClr val="accent1"/>
                </a:solidFill>
              </a:rPr>
              <a:t/>
            </a:r>
            <a:br>
              <a:rPr lang="ru-RU" b="1" dirty="0">
                <a:solidFill>
                  <a:schemeClr val="accent1"/>
                </a:solidFill>
              </a:rPr>
            </a:br>
            <a:r>
              <a:rPr lang="ru-RU" sz="4400" b="1" dirty="0" smtClean="0">
                <a:solidFill>
                  <a:schemeClr val="accent1"/>
                </a:solidFill>
              </a:rPr>
              <a:t>Использование активных методов для развития </a:t>
            </a:r>
            <a:r>
              <a:rPr lang="ru-RU" sz="4400" b="1" dirty="0" err="1" smtClean="0">
                <a:solidFill>
                  <a:schemeClr val="accent1"/>
                </a:solidFill>
              </a:rPr>
              <a:t>креативного</a:t>
            </a:r>
            <a:r>
              <a:rPr lang="ru-RU" sz="4400" b="1" dirty="0" smtClean="0">
                <a:solidFill>
                  <a:schemeClr val="accent1"/>
                </a:solidFill>
              </a:rPr>
              <a:t> мышления на уроках английского языка</a:t>
            </a:r>
            <a:endParaRPr lang="ru-RU" sz="4400" b="1" dirty="0">
              <a:solidFill>
                <a:schemeClr val="accent1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66383" y="4340651"/>
            <a:ext cx="8915399" cy="1126283"/>
          </a:xfrm>
        </p:spPr>
        <p:txBody>
          <a:bodyPr>
            <a:noAutofit/>
          </a:bodyPr>
          <a:lstStyle/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Антонова А.К.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Учитель английского языка</a:t>
            </a:r>
          </a:p>
          <a:p>
            <a:pPr algn="r"/>
            <a:r>
              <a:rPr lang="ru-RU" sz="2000" b="1" dirty="0" smtClean="0">
                <a:solidFill>
                  <a:schemeClr val="tx1"/>
                </a:solidFill>
              </a:rPr>
              <a:t>МАОУ </a:t>
            </a:r>
            <a:r>
              <a:rPr lang="ru-RU" sz="2000" b="1" dirty="0" err="1" smtClean="0">
                <a:solidFill>
                  <a:schemeClr val="tx1"/>
                </a:solidFill>
              </a:rPr>
              <a:t>Абатская</a:t>
            </a:r>
            <a:r>
              <a:rPr lang="ru-RU" sz="2000" b="1" dirty="0" smtClean="0">
                <a:solidFill>
                  <a:schemeClr val="tx1"/>
                </a:solidFill>
              </a:rPr>
              <a:t> СОШ №1</a:t>
            </a:r>
            <a:endParaRPr lang="ru-RU" sz="20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302" y="3261816"/>
            <a:ext cx="5255047" cy="35961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590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1. Необычное использование</a:t>
            </a:r>
            <a:endParaRPr lang="ru-RU" dirty="0"/>
          </a:p>
          <a:p>
            <a:r>
              <a:rPr lang="ru-RU" dirty="0"/>
              <a:t>Придумать как можно больше способов использовать любой обычный предмет и рассказать об этом на английском языке. Например, стул, </a:t>
            </a:r>
            <a:r>
              <a:rPr lang="ru-RU" b="1" dirty="0"/>
              <a:t>чашку</a:t>
            </a:r>
            <a:r>
              <a:rPr lang="ru-RU" dirty="0"/>
              <a:t> или карандаш.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71875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78766" y="403641"/>
            <a:ext cx="5233012" cy="476475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1353" y="457737"/>
            <a:ext cx="5967839" cy="4693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7319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058" y="-1"/>
            <a:ext cx="7382563" cy="3527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Приём «</a:t>
            </a:r>
            <a:r>
              <a:rPr lang="en-US" b="1" dirty="0" smtClean="0">
                <a:solidFill>
                  <a:srgbClr val="FF0000"/>
                </a:solidFill>
              </a:rPr>
              <a:t>Podcasts</a:t>
            </a:r>
            <a:r>
              <a:rPr lang="ru-RU" b="1" dirty="0" smtClean="0">
                <a:solidFill>
                  <a:srgbClr val="FF0000"/>
                </a:solidFill>
              </a:rPr>
              <a:t>»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89212" y="2597834"/>
            <a:ext cx="8915400" cy="3777622"/>
          </a:xfrm>
        </p:spPr>
        <p:txBody>
          <a:bodyPr>
            <a:normAutofit lnSpcReduction="10000"/>
          </a:bodyPr>
          <a:lstStyle/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0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Подкаст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- это эпизодическая серия цифровых аудио- или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видеофайлов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, которые пользователь может скачать и прослушать. Он часто доступен по подписке, так что новые эпизоды автоматически загружаются через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веб-синдикацию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на собственный локальный компьютер пользователя, мобильное приложение или портативный </a:t>
            </a:r>
            <a:r>
              <a:rPr lang="ru-RU" sz="2000" b="1" dirty="0" err="1" smtClean="0">
                <a:latin typeface="Times New Roman" pitchFamily="18" charset="0"/>
                <a:cs typeface="Times New Roman" pitchFamily="18" charset="0"/>
              </a:rPr>
              <a:t>медиаплеер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. Это отличается от интернет-радио, которое предполагает потоковую передачу, а не загрузку”.</a:t>
            </a:r>
            <a:endParaRPr lang="en-US" dirty="0" smtClean="0"/>
          </a:p>
          <a:p>
            <a:r>
              <a:rPr lang="ru-RU" dirty="0" smtClean="0">
                <a:hlinkClick r:id="rId3"/>
              </a:rPr>
              <a:t>BBC </a:t>
            </a:r>
            <a:r>
              <a:rPr lang="ru-RU" dirty="0" err="1" smtClean="0">
                <a:hlinkClick r:id="rId3"/>
              </a:rPr>
              <a:t>Learning</a:t>
            </a:r>
            <a:r>
              <a:rPr lang="ru-RU" dirty="0" smtClean="0">
                <a:hlinkClick r:id="rId3"/>
              </a:rPr>
              <a:t> </a:t>
            </a:r>
            <a:r>
              <a:rPr lang="ru-RU" dirty="0" err="1" smtClean="0">
                <a:hlinkClick r:id="rId3"/>
              </a:rPr>
              <a:t>English</a:t>
            </a:r>
            <a:r>
              <a:rPr lang="ru-RU" dirty="0" smtClean="0"/>
              <a:t>, </a:t>
            </a:r>
            <a:r>
              <a:rPr lang="ru-RU" dirty="0" err="1" smtClean="0">
                <a:hlinkClick r:id="rId4"/>
              </a:rPr>
              <a:t>LearnEnglish</a:t>
            </a:r>
            <a:r>
              <a:rPr lang="ru-RU" dirty="0" smtClean="0">
                <a:hlinkClick r:id="rId4"/>
              </a:rPr>
              <a:t> </a:t>
            </a:r>
            <a:r>
              <a:rPr lang="ru-RU" dirty="0" err="1" smtClean="0">
                <a:hlinkClick r:id="rId4"/>
              </a:rPr>
              <a:t>podcasts</a:t>
            </a:r>
            <a:endParaRPr lang="en-US" dirty="0" smtClean="0"/>
          </a:p>
          <a:p>
            <a:r>
              <a:rPr lang="ru-RU" dirty="0" smtClean="0"/>
              <a:t>сайте </a:t>
            </a:r>
            <a:r>
              <a:rPr lang="ru-RU" dirty="0" err="1" smtClean="0">
                <a:hlinkClick r:id="rId5"/>
              </a:rPr>
              <a:t>Listen</a:t>
            </a:r>
            <a:r>
              <a:rPr lang="ru-RU" dirty="0" smtClean="0">
                <a:hlinkClick r:id="rId5"/>
              </a:rPr>
              <a:t> </a:t>
            </a:r>
            <a:r>
              <a:rPr lang="ru-RU" dirty="0" err="1" smtClean="0">
                <a:hlinkClick r:id="rId5"/>
              </a:rPr>
              <a:t>in</a:t>
            </a:r>
            <a:r>
              <a:rPr lang="ru-RU" dirty="0" smtClean="0">
                <a:hlinkClick r:id="rId5"/>
              </a:rPr>
              <a:t> </a:t>
            </a:r>
            <a:r>
              <a:rPr lang="ru-RU" dirty="0" err="1" smtClean="0">
                <a:hlinkClick r:id="rId5"/>
              </a:rPr>
              <a:t>English</a:t>
            </a:r>
            <a:r>
              <a:rPr lang="en-US" dirty="0" smtClean="0"/>
              <a:t>   </a:t>
            </a:r>
            <a:r>
              <a:rPr lang="ru-RU" dirty="0" smtClean="0">
                <a:hlinkClick r:id="rId6"/>
              </a:rPr>
              <a:t> </a:t>
            </a:r>
            <a:r>
              <a:rPr lang="ru-RU" dirty="0" err="1" smtClean="0">
                <a:hlinkClick r:id="rId6"/>
              </a:rPr>
              <a:t>RealEnglish</a:t>
            </a:r>
            <a:r>
              <a:rPr lang="ru-RU" dirty="0" smtClean="0"/>
              <a:t>,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https://www.bbc.co.uk/learningenglish/english/course/emw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18538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2446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5336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1704" y="0"/>
            <a:ext cx="6400800" cy="576064"/>
          </a:xfrm>
        </p:spPr>
        <p:txBody>
          <a:bodyPr>
            <a:noAutofit/>
          </a:bodyPr>
          <a:lstStyle/>
          <a:p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Технология </a:t>
            </a:r>
            <a:r>
              <a:rPr lang="ru-RU" sz="28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Печа</a:t>
            </a:r>
            <a:r>
              <a:rPr lang="ru-RU" sz="28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-Куча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51584" y="339859"/>
            <a:ext cx="8208912" cy="4798521"/>
          </a:xfrm>
        </p:spPr>
        <p:txBody>
          <a:bodyPr>
            <a:noAutofit/>
          </a:bodyPr>
          <a:lstStyle/>
          <a:p>
            <a:pPr indent="0">
              <a:buNone/>
            </a:pPr>
            <a:r>
              <a:rPr lang="ru-RU" sz="2800" b="1" dirty="0"/>
              <a:t>ПЕЧА-КУЧА</a:t>
            </a:r>
            <a:r>
              <a:rPr lang="ru-RU" sz="2800" dirty="0"/>
              <a:t> (японское слово, переводится как "</a:t>
            </a:r>
            <a:r>
              <a:rPr lang="ru-RU" sz="2800" dirty="0" err="1"/>
              <a:t>бла-бла-бла</a:t>
            </a:r>
            <a:r>
              <a:rPr lang="ru-RU" sz="2800" dirty="0"/>
              <a:t>" или болтовня) — это презентация ограниченная временем и количеством слайдов. </a:t>
            </a:r>
          </a:p>
          <a:p>
            <a:r>
              <a:rPr lang="ru-RU" sz="2800" b="1" u="sng" dirty="0"/>
              <a:t>Основные правила: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dirty="0"/>
              <a:t>20 слайдов с фото</a:t>
            </a:r>
            <a:br>
              <a:rPr lang="ru-RU" sz="2800" dirty="0"/>
            </a:br>
            <a:r>
              <a:rPr lang="ru-RU" sz="2800" dirty="0"/>
              <a:t>20 секунд на слайд</a:t>
            </a:r>
            <a:br>
              <a:rPr lang="ru-RU" sz="2800" dirty="0"/>
            </a:br>
            <a:r>
              <a:rPr lang="ru-RU" sz="2800" dirty="0"/>
              <a:t>Время презентации 6 мин 40 сек</a:t>
            </a:r>
            <a:br>
              <a:rPr lang="ru-RU" sz="2800" dirty="0"/>
            </a:br>
            <a:r>
              <a:rPr lang="ru-RU" sz="2800" dirty="0"/>
              <a:t>Слайды переключаются автоматически</a:t>
            </a:r>
            <a:br>
              <a:rPr lang="ru-RU" sz="2800" dirty="0"/>
            </a:br>
            <a:r>
              <a:rPr lang="ru-RU" sz="2800" dirty="0"/>
              <a:t>Живая речь автора на фоне слайдов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9" r="10570" b="6357"/>
          <a:stretch/>
        </p:blipFill>
        <p:spPr>
          <a:xfrm>
            <a:off x="2567609" y="4869160"/>
            <a:ext cx="7416825" cy="1990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04792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1984" y="4314826"/>
            <a:ext cx="4533900" cy="254317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Прямоугольник 15"/>
          <p:cNvSpPr/>
          <p:nvPr/>
        </p:nvSpPr>
        <p:spPr>
          <a:xfrm>
            <a:off x="2351584" y="43539"/>
            <a:ext cx="7848872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«ПЕЧА-КУЧА» придумана для современного слушателя, обделенного временем и способностью к концентрации. Важно то, что за 400 секунд ни одна тема не успеет наскучить. В презентации ПЕЧА-КУЧА  слайды меняются автоматически, докладчик не может остановить показ слайдов или вернуться к предыдущему. Это заставляет его основательно готовиться к выступлению. 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50000"/>
              </a:lnSpc>
            </a:pP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7802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39237" y="6064652"/>
            <a:ext cx="497924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https://vk.com/video371232763_456239027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6177" y="2529960"/>
            <a:ext cx="6055823" cy="400350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3325" y="672029"/>
            <a:ext cx="3442488" cy="420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36936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39807" y="2633031"/>
            <a:ext cx="52550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b="1" dirty="0" smtClean="0"/>
              <a:t>Проблема современного образования</a:t>
            </a:r>
            <a:endParaRPr lang="ru-RU" sz="3600" b="1" dirty="0"/>
          </a:p>
        </p:txBody>
      </p:sp>
    </p:spTree>
    <p:extLst>
      <p:ext uri="{BB962C8B-B14F-4D97-AF65-F5344CB8AC3E}">
        <p14:creationId xmlns:p14="http://schemas.microsoft.com/office/powerpoint/2010/main" val="346244430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57288" y="47625"/>
            <a:ext cx="9877425" cy="6762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837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9593" y="0"/>
            <a:ext cx="8510427" cy="66680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7285" y="0"/>
            <a:ext cx="11666147" cy="6318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14425" y="138113"/>
            <a:ext cx="9963150" cy="6581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395558" cy="3778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81608" y="0"/>
            <a:ext cx="6252175" cy="3784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2879" y="3858163"/>
            <a:ext cx="4564672" cy="2999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233182" y="3730887"/>
            <a:ext cx="6583680" cy="30466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5082" y="0"/>
            <a:ext cx="6541478" cy="3561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7624687" y="2989865"/>
            <a:ext cx="3202745" cy="3868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9488" y="3142979"/>
            <a:ext cx="6471139" cy="37150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766560" y="0"/>
            <a:ext cx="4941571" cy="3092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Отличные ресурсы с песнями для отработки грамматического и лексического материала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2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  <a:hlinkClick r:id="rId2"/>
              </a:rPr>
              <a:t>SuperSimpleSongs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 (+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3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  <a:hlinkClick r:id="rId3"/>
              </a:rPr>
              <a:t>worksheets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);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4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  <a:hlinkClick r:id="rId4"/>
              </a:rPr>
              <a:t>ABCMouse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;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hlinkClick r:id="rId5"/>
              </a:rPr>
              <a:t> </a:t>
            </a:r>
            <a:r>
              <a:rPr lang="ru-RU" sz="2400" b="1" dirty="0" err="1" smtClean="0">
                <a:latin typeface="Times New Roman" pitchFamily="18" charset="0"/>
                <a:cs typeface="Times New Roman" pitchFamily="18" charset="0"/>
                <a:hlinkClick r:id="rId5"/>
              </a:rPr>
              <a:t>BritishCouncil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335235" y="-1"/>
            <a:ext cx="8693835" cy="4695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96569" y="3002632"/>
            <a:ext cx="6496280" cy="37782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234" y="0"/>
            <a:ext cx="6774738" cy="39857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0325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 smtClean="0"/>
              <a:t> </a:t>
            </a:r>
            <a:r>
              <a:rPr lang="ru-RU" b="1" dirty="0"/>
              <a:t>Вторая половинка фото</a:t>
            </a:r>
            <a:endParaRPr lang="ru-RU" dirty="0"/>
          </a:p>
          <a:p>
            <a:r>
              <a:rPr lang="ru-RU" dirty="0"/>
              <a:t>Покажите </a:t>
            </a:r>
            <a:r>
              <a:rPr lang="ru-RU" dirty="0" smtClean="0"/>
              <a:t>половину </a:t>
            </a:r>
            <a:r>
              <a:rPr lang="ru-RU" dirty="0"/>
              <a:t>фотографии. Пусть они попробуют догадаться, что изображено на второй части. Интересно, </a:t>
            </a:r>
            <a:r>
              <a:rPr lang="ru-RU" dirty="0" smtClean="0"/>
              <a:t>если </a:t>
            </a:r>
            <a:r>
              <a:rPr lang="ru-RU" dirty="0"/>
              <a:t>изображение необычное или неожиданное.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86833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ВПР по английскому языку (7 класс). Описание картинки: разбор задания,  ответы на пятёрку | Oxford Street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2520" y="412538"/>
            <a:ext cx="7146211" cy="5752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4646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0654" y="423469"/>
            <a:ext cx="6103345" cy="65232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92759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picture 1 Skyteach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2846" y="2133600"/>
            <a:ext cx="8908133" cy="37782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63897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Приём визуализации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Визуальное мышление – это использование картинок, при помощи которых легче решать задачи, думать над сложными вопросами и более эффективно общаться.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b="1" dirty="0"/>
              <a:t>Фантазёр</a:t>
            </a:r>
            <a:endParaRPr lang="ru-RU" dirty="0"/>
          </a:p>
          <a:p>
            <a:r>
              <a:rPr lang="ru-RU" dirty="0"/>
              <a:t>Для такого задания снова понадобятся фотографии. Пусть учащиеся представят диалоги и мысли изображенных людей, их прошлое и будущее, их день на английском языке. </a:t>
            </a:r>
            <a:endParaRPr lang="ru-RU" dirty="0" smtClean="0"/>
          </a:p>
          <a:p>
            <a:r>
              <a:rPr lang="en-US" dirty="0" smtClean="0"/>
              <a:t>What </a:t>
            </a:r>
            <a:r>
              <a:rPr lang="en-US" dirty="0"/>
              <a:t>are they looking at?</a:t>
            </a:r>
            <a:endParaRPr lang="ru-RU" dirty="0"/>
          </a:p>
          <a:p>
            <a:r>
              <a:rPr lang="en-US" dirty="0"/>
              <a:t>What do they see?</a:t>
            </a:r>
            <a:endParaRPr lang="ru-RU" dirty="0"/>
          </a:p>
          <a:p>
            <a:r>
              <a:rPr lang="en-US" dirty="0"/>
              <a:t>What is the Queen pointing at?</a:t>
            </a:r>
            <a:endParaRPr lang="ru-RU" dirty="0"/>
          </a:p>
          <a:p>
            <a:r>
              <a:rPr lang="en-US" dirty="0"/>
              <a:t>How has she prepared for the event?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432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 descr="200 080913Elizaveta 04 Skyteach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90660" y="526423"/>
            <a:ext cx="8354747" cy="537861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07486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1600" b="1" dirty="0"/>
              <a:t>Любопытство</a:t>
            </a:r>
            <a:r>
              <a:rPr lang="ru-RU" sz="1600" dirty="0"/>
              <a:t/>
            </a:r>
            <a:br>
              <a:rPr lang="ru-RU" sz="1600" dirty="0"/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выполнения этого задания разделите класс на команды. Предложите одной группе учеников задать как минимум 15 вопросов к простой картинке. Вторая команда пусть придумывает ответы. Творческий подход обеспечен!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1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 descr="названия Skyteach"/>
          <p:cNvPicPr>
            <a:picLocks noGr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05070" y="2434728"/>
            <a:ext cx="8769426" cy="418640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3177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026" name="AutoShape 2" descr="https://cspsid-pechatniki.ru/800/600/https/ds04.infourok.ru/uploads/ex/032b/0007f26a-70742064/hello_html_m67fd2ad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592926" y="0"/>
            <a:ext cx="63780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15543" y="168813"/>
            <a:ext cx="8866746" cy="6267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0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60320" y="164505"/>
            <a:ext cx="7104185" cy="6362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602" y="184227"/>
            <a:ext cx="5005329" cy="6673773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0593" y="183015"/>
            <a:ext cx="6865532" cy="51491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7822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b="1" dirty="0" smtClean="0">
                <a:solidFill>
                  <a:srgbClr val="FF0000"/>
                </a:solidFill>
              </a:rPr>
              <a:t>Приём «</a:t>
            </a:r>
            <a:r>
              <a:rPr lang="en-US" b="1" dirty="0" smtClean="0">
                <a:solidFill>
                  <a:srgbClr val="FF0000"/>
                </a:solidFill>
              </a:rPr>
              <a:t>Flashcards</a:t>
            </a:r>
            <a:r>
              <a:rPr lang="ru-RU" b="1" dirty="0" smtClean="0">
                <a:solidFill>
                  <a:srgbClr val="FF0000"/>
                </a:solidFill>
              </a:rPr>
              <a:t>» 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флеш-карт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на уроках английского языка является отличным инструментом для работы с лексикой, особенно на начальном этапе обучения, когда дети только начинают пополнять свой словарный запас. Постоянное повторение лексики, подкрепляемое визуальной опорой, позволяет быстрее запоминать новые слова.</a:t>
            </a: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https://busyteacher.org</a:t>
            </a:r>
            <a:endParaRPr lang="ru-RU" sz="3200" b="1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44393" y="174702"/>
            <a:ext cx="4965896" cy="6298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22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684718" y="0"/>
            <a:ext cx="4696045" cy="64991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2687</TotalTime>
  <Words>364</Words>
  <Application>Microsoft Office PowerPoint</Application>
  <PresentationFormat>Широкоэкранный</PresentationFormat>
  <Paragraphs>42</Paragraphs>
  <Slides>32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8" baseType="lpstr">
      <vt:lpstr>Arial</vt:lpstr>
      <vt:lpstr>Calibri</vt:lpstr>
      <vt:lpstr>Century Gothic</vt:lpstr>
      <vt:lpstr>Times New Roman</vt:lpstr>
      <vt:lpstr>Wingdings 3</vt:lpstr>
      <vt:lpstr>Легкий дым</vt:lpstr>
      <vt:lpstr>  Использование активных методов для развития креативного мышления на уроках английского языка</vt:lpstr>
      <vt:lpstr>Презентация PowerPoint</vt:lpstr>
      <vt:lpstr>Приём визуализации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Приём «Flashcards» </vt:lpstr>
      <vt:lpstr>Презентация PowerPoint</vt:lpstr>
      <vt:lpstr>Презентация PowerPoint</vt:lpstr>
      <vt:lpstr>Презентация PowerPoint</vt:lpstr>
      <vt:lpstr>Приём «Podcasts»</vt:lpstr>
      <vt:lpstr>Презентация PowerPoint</vt:lpstr>
      <vt:lpstr>Презентация PowerPoint</vt:lpstr>
      <vt:lpstr>Технология Печа-Куча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Любопытство Для выполнения этого задания разделите класс на команды. Предложите одной группе учеников задать как минимум 15 вопросов к простой картинке. Вторая команда пусть придумывает ответы. Творческий подход обеспечен! </vt:lpstr>
    </vt:vector>
  </TitlesOfParts>
  <Company>diakov.net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Windows User</dc:creator>
  <cp:lastModifiedBy>Учитель</cp:lastModifiedBy>
  <cp:revision>95</cp:revision>
  <dcterms:created xsi:type="dcterms:W3CDTF">2016-03-29T19:33:17Z</dcterms:created>
  <dcterms:modified xsi:type="dcterms:W3CDTF">2023-05-12T11:24:18Z</dcterms:modified>
</cp:coreProperties>
</file>