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96" r:id="rId4"/>
    <p:sldId id="297" r:id="rId5"/>
    <p:sldId id="295" r:id="rId6"/>
    <p:sldId id="285" r:id="rId7"/>
    <p:sldId id="286" r:id="rId8"/>
    <p:sldId id="287" r:id="rId9"/>
    <p:sldId id="300" r:id="rId10"/>
    <p:sldId id="288" r:id="rId11"/>
    <p:sldId id="301" r:id="rId12"/>
    <p:sldId id="291" r:id="rId13"/>
    <p:sldId id="292" r:id="rId14"/>
    <p:sldId id="299" r:id="rId15"/>
    <p:sldId id="298" r:id="rId16"/>
    <p:sldId id="302" r:id="rId17"/>
    <p:sldId id="28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7" autoAdjust="0"/>
    <p:restoredTop sz="88543" autoAdjust="0"/>
  </p:normalViewPr>
  <p:slideViewPr>
    <p:cSldViewPr snapToGrid="0">
      <p:cViewPr varScale="1">
        <p:scale>
          <a:sx n="67" d="100"/>
          <a:sy n="67" d="100"/>
        </p:scale>
        <p:origin x="7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C60FF-FE35-437E-A475-872225AF6D7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B0937-047B-45D4-92CB-6EB39E08A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20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cf5bd7ce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cf5bd7ce4_0_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95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B0937-047B-45D4-92CB-6EB39E08AEE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4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cf5bd7ce4_5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cf5bd7ce4_5_108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530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7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06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1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-96333" y="15776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grpSp>
        <p:nvGrpSpPr>
          <p:cNvPr id="32" name="Google Shape;32;p4"/>
          <p:cNvGrpSpPr/>
          <p:nvPr/>
        </p:nvGrpSpPr>
        <p:grpSpPr>
          <a:xfrm rot="10800000">
            <a:off x="5" y="4150573"/>
            <a:ext cx="4060833" cy="2707427"/>
            <a:chOff x="6098378" y="5"/>
            <a:chExt cx="3045625" cy="2030570"/>
          </a:xfrm>
        </p:grpSpPr>
        <p:sp>
          <p:nvSpPr>
            <p:cNvPr id="33" name="Google Shape;33;p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B31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6190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12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4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6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7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13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1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6A3C6-DE06-4A97-8E42-CE58D2B7219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B1A90-7CAF-435C-BFE5-018BD01A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8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"/>
            <a:ext cx="12191996" cy="685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9834" y="4442933"/>
            <a:ext cx="3601567" cy="230804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993531" y="922762"/>
            <a:ext cx="8660423" cy="3520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1600"/>
              </a:spcBef>
            </a:pPr>
            <a:r>
              <a:rPr lang="ru" sz="2400" b="1" dirty="0"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ru" sz="2400" b="1" dirty="0"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организовать совместную игровую деятельность родителей с детьми от 1 года до 13 лет в пределах своей квартиры</a:t>
            </a:r>
            <a:endParaRPr lang="ru-RU" sz="2800" b="1" dirty="0">
              <a:solidFill>
                <a:srgbClr val="002060"/>
              </a:solidFill>
              <a:latin typeface="Oswald" panose="020B0604020202020204" charset="-52"/>
              <a:ea typeface="Oswald"/>
              <a:cs typeface="Oswald"/>
              <a:sym typeface="Oswald"/>
            </a:endParaRPr>
          </a:p>
          <a:p>
            <a:pPr>
              <a:lnSpc>
                <a:spcPts val="1333"/>
              </a:lnSpc>
              <a:spcBef>
                <a:spcPts val="1600"/>
              </a:spcBef>
            </a:pPr>
            <a:endParaRPr lang="ru-RU" sz="2400" b="1" dirty="0">
              <a:solidFill>
                <a:srgbClr val="002060"/>
              </a:solidFill>
              <a:latin typeface="Oswald" panose="020B0604020202020204" charset="-52"/>
              <a:ea typeface="Oswald"/>
              <a:cs typeface="Oswald"/>
              <a:sym typeface="Oswald"/>
            </a:endParaRPr>
          </a:p>
          <a:p>
            <a:pPr>
              <a:lnSpc>
                <a:spcPts val="1333"/>
              </a:lnSpc>
              <a:spcBef>
                <a:spcPts val="1600"/>
              </a:spcBef>
            </a:pPr>
            <a:endParaRPr lang="ru-RU" sz="2400" b="1" dirty="0">
              <a:solidFill>
                <a:srgbClr val="002060"/>
              </a:solidFill>
              <a:latin typeface="Oswald" panose="020B0604020202020204" charset="-52"/>
              <a:ea typeface="Oswald"/>
              <a:cs typeface="Oswald"/>
              <a:sym typeface="Oswald"/>
            </a:endParaRPr>
          </a:p>
          <a:p>
            <a:pPr>
              <a:lnSpc>
                <a:spcPts val="1333"/>
              </a:lnSpc>
              <a:spcBef>
                <a:spcPts val="1600"/>
              </a:spcBef>
            </a:pPr>
            <a:endParaRPr lang="ru-RU" sz="2400" b="1" dirty="0">
              <a:solidFill>
                <a:srgbClr val="002060"/>
              </a:solidFill>
              <a:latin typeface="Oswald" panose="020B0604020202020204" charset="-52"/>
              <a:ea typeface="Oswald"/>
              <a:cs typeface="Oswald"/>
              <a:sym typeface="Oswald"/>
            </a:endParaRPr>
          </a:p>
          <a:p>
            <a:pPr>
              <a:lnSpc>
                <a:spcPts val="1333"/>
              </a:lnSpc>
              <a:spcBef>
                <a:spcPts val="16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Oswald" panose="020B0604020202020204" charset="-52"/>
                <a:ea typeface="Oswald"/>
                <a:cs typeface="Oswald"/>
                <a:sym typeface="Oswald"/>
              </a:rPr>
              <a:t> </a:t>
            </a:r>
            <a:endParaRPr sz="3200" b="1" dirty="0">
              <a:solidFill>
                <a:srgbClr val="20124D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EFF1FA-039F-4165-B7C4-4B01F6694816}"/>
              </a:ext>
            </a:extLst>
          </p:cNvPr>
          <p:cNvSpPr txBox="1"/>
          <p:nvPr/>
        </p:nvSpPr>
        <p:spPr>
          <a:xfrm>
            <a:off x="993531" y="0"/>
            <a:ext cx="93198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игровая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детьми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до 7 лет</a:t>
            </a:r>
          </a:p>
          <a:p>
            <a:pPr algn="ctr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Театрализованные игры: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Шуточные миниатюры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Инсценировки  сказок, басен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Инсценировки мультфильмов с куклами </a:t>
            </a:r>
            <a:endParaRPr lang="ru-RU" sz="2800" dirty="0" smtClean="0">
              <a:solidFill>
                <a:srgbClr val="002060"/>
              </a:solidFill>
              <a:latin typeface="Bahnschrift Condensed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Bahnschrift Condensed" pitchFamily="34" charset="0"/>
              </a:rPr>
              <a:t>    и </a:t>
            </a: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мягкими игрушками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>
              <a:solidFill>
                <a:srgbClr val="002060"/>
              </a:solidFill>
            </a:endParaRPr>
          </a:p>
          <a:p>
            <a:pPr algn="ctr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356834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EFF1FA-039F-4165-B7C4-4B01F6694816}"/>
              </a:ext>
            </a:extLst>
          </p:cNvPr>
          <p:cNvSpPr txBox="1"/>
          <p:nvPr/>
        </p:nvSpPr>
        <p:spPr>
          <a:xfrm>
            <a:off x="720968" y="0"/>
            <a:ext cx="1153945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игровая деятельность 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детьми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до 7 лет</a:t>
            </a:r>
          </a:p>
          <a:p>
            <a:pPr algn="ctr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Подвижные игры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Музыкальные игры - игры-песенки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Настольные игры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Аппликации, рисование, лепка, конструирование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Домашние обязанности, как игровая деятельность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Вечерние ритуалы</a:t>
            </a:r>
          </a:p>
          <a:p>
            <a:pPr algn="ctr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781" y="4133460"/>
            <a:ext cx="2862323" cy="286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EFF1FA-039F-4165-B7C4-4B01F6694816}"/>
              </a:ext>
            </a:extLst>
          </p:cNvPr>
          <p:cNvSpPr txBox="1"/>
          <p:nvPr/>
        </p:nvSpPr>
        <p:spPr>
          <a:xfrm>
            <a:off x="202222" y="0"/>
            <a:ext cx="1174652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Психологические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до 13 лет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учебная деятельность;  </a:t>
            </a:r>
            <a:endParaRPr lang="ru-RU" sz="3200" dirty="0" smtClean="0">
              <a:solidFill>
                <a:srgbClr val="00206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произвольность </a:t>
            </a: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поведения;</a:t>
            </a:r>
            <a:endParaRPr lang="en-US" sz="3200" dirty="0">
              <a:solidFill>
                <a:srgbClr val="00206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развитие познавательной активности;</a:t>
            </a:r>
            <a:endParaRPr lang="en-US" sz="3200" dirty="0">
              <a:solidFill>
                <a:srgbClr val="00206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важность межличностного общения </a:t>
            </a:r>
            <a:endParaRPr lang="ru-RU" sz="3200" dirty="0" smtClean="0">
              <a:solidFill>
                <a:srgbClr val="00206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    со </a:t>
            </a: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сверстниками;</a:t>
            </a:r>
            <a:endParaRPr lang="en-US" sz="3200" dirty="0">
              <a:solidFill>
                <a:srgbClr val="00206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важность принятия взрослым </a:t>
            </a: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328" y="3741576"/>
            <a:ext cx="3264672" cy="326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EFF1FA-039F-4165-B7C4-4B01F6694816}"/>
              </a:ext>
            </a:extLst>
          </p:cNvPr>
          <p:cNvSpPr txBox="1"/>
          <p:nvPr/>
        </p:nvSpPr>
        <p:spPr>
          <a:xfrm>
            <a:off x="0" y="0"/>
            <a:ext cx="12260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игровая деятельность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детьми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до 13 лет</a:t>
            </a:r>
          </a:p>
          <a:p>
            <a:pPr algn="ctr"/>
            <a:r>
              <a:rPr lang="ru-RU" sz="3600" dirty="0">
                <a:solidFill>
                  <a:srgbClr val="002060"/>
                </a:solidFill>
              </a:rPr>
              <a:t>Настольные игры: </a:t>
            </a:r>
          </a:p>
          <a:p>
            <a:endParaRPr lang="ru-RU" sz="3600" dirty="0">
              <a:solidFill>
                <a:srgbClr val="002060"/>
              </a:solidFill>
            </a:endParaRPr>
          </a:p>
          <a:p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static-eu.insales.ru/images/products/1/1119/102237279/689e407bf5c544e53272ed24d48af25d.jpeg">
            <a:extLst>
              <a:ext uri="{FF2B5EF4-FFF2-40B4-BE49-F238E27FC236}">
                <a16:creationId xmlns:a16="http://schemas.microsoft.com/office/drawing/2014/main" xmlns="" id="{FAD8F49D-F078-4ED4-9129-EF3EBE33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000" y="1568205"/>
            <a:ext cx="4104000" cy="28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ages-eu.ssl-images-amazon.com/images/I/91Ff6ee-DaL.jpg">
            <a:extLst>
              <a:ext uri="{FF2B5EF4-FFF2-40B4-BE49-F238E27FC236}">
                <a16:creationId xmlns:a16="http://schemas.microsoft.com/office/drawing/2014/main" xmlns="" id="{A10C50F4-4BD8-4299-8171-492E92560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7" y="1109088"/>
            <a:ext cx="3096000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ache3.youla.io/files/images/780_780/59/03/59031c3a2c593e5aa34d0ce3.jpg">
            <a:extLst>
              <a:ext uri="{FF2B5EF4-FFF2-40B4-BE49-F238E27FC236}">
                <a16:creationId xmlns:a16="http://schemas.microsoft.com/office/drawing/2014/main" xmlns="" id="{4429FDD1-D9B0-4475-8A75-E061D239E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66" y="2903519"/>
            <a:ext cx="295200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sushiplus.ru/images/DcpLCoAwDAXAG-UtxKLeRqS0kVZDPuT6Ouvp7mIHYH46XySjViUNMJqgLBvKuuN5ddItLTPJwjrLCPvXBw==.jpg">
            <a:extLst>
              <a:ext uri="{FF2B5EF4-FFF2-40B4-BE49-F238E27FC236}">
                <a16:creationId xmlns:a16="http://schemas.microsoft.com/office/drawing/2014/main" xmlns="" id="{983BBD51-9FC4-473C-B20D-7D58594C4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363" y="4050000"/>
            <a:ext cx="3744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cdn1.ozone.ru/multimedia/1014569236.jpg">
            <a:extLst>
              <a:ext uri="{FF2B5EF4-FFF2-40B4-BE49-F238E27FC236}">
                <a16:creationId xmlns:a16="http://schemas.microsoft.com/office/drawing/2014/main" xmlns="" id="{E241DF4D-D3A2-4558-932F-D82FD623D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19" y="4984528"/>
            <a:ext cx="2772000" cy="19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static.goods.ru/medias/images/803/100002140537b0.jpg">
            <a:extLst>
              <a:ext uri="{FF2B5EF4-FFF2-40B4-BE49-F238E27FC236}">
                <a16:creationId xmlns:a16="http://schemas.microsoft.com/office/drawing/2014/main" xmlns="" id="{BD4C832C-F348-4A95-9753-D63121230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956" y="2444639"/>
            <a:ext cx="2377407" cy="173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4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EFF1FA-039F-4165-B7C4-4B01F6694816}"/>
              </a:ext>
            </a:extLst>
          </p:cNvPr>
          <p:cNvSpPr txBox="1"/>
          <p:nvPr/>
        </p:nvSpPr>
        <p:spPr>
          <a:xfrm>
            <a:off x="509954" y="0"/>
            <a:ext cx="1175047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игровая деятельность 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детьми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до 13 лет</a:t>
            </a:r>
          </a:p>
          <a:p>
            <a:pPr algn="ctr"/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</a:rPr>
              <a:t>Домашние квесты</a:t>
            </a:r>
          </a:p>
          <a:p>
            <a:pPr marL="742950" indent="-742950"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</a:rPr>
              <a:t>Придумать легенду</a:t>
            </a:r>
          </a:p>
          <a:p>
            <a:pPr marL="742950" indent="-742950"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</a:rPr>
              <a:t>Составить задания</a:t>
            </a:r>
          </a:p>
          <a:p>
            <a:pPr marL="742950" indent="-742950"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</a:rPr>
              <a:t>Подготовить необходимый </a:t>
            </a:r>
            <a:r>
              <a:rPr lang="ru-RU" sz="3200" dirty="0" smtClean="0">
                <a:solidFill>
                  <a:srgbClr val="002060"/>
                </a:solidFill>
                <a:latin typeface="Bahnschrift Condensed" pitchFamily="34" charset="0"/>
              </a:rPr>
              <a:t>реквизит</a:t>
            </a:r>
            <a:endParaRPr lang="ru-RU" sz="3200" dirty="0">
              <a:solidFill>
                <a:srgbClr val="002060"/>
              </a:solidFill>
              <a:latin typeface="Bahnschrift Condensed" pitchFamily="34" charset="0"/>
            </a:endParaRPr>
          </a:p>
          <a:p>
            <a:endParaRPr lang="ru-RU" sz="3600" dirty="0">
              <a:solidFill>
                <a:srgbClr val="002060"/>
              </a:solidFill>
            </a:endParaRPr>
          </a:p>
          <a:p>
            <a:r>
              <a:rPr lang="ru-RU" sz="3600" dirty="0">
                <a:solidFill>
                  <a:srgbClr val="002060"/>
                </a:solidFill>
              </a:rPr>
              <a:t>                                       </a:t>
            </a:r>
            <a:r>
              <a:rPr lang="ru-RU" sz="2400" i="1" dirty="0" err="1" smtClean="0">
                <a:solidFill>
                  <a:srgbClr val="002060"/>
                </a:solidFill>
              </a:rPr>
              <a:t>Квесты</a:t>
            </a:r>
            <a:r>
              <a:rPr lang="ru-RU" sz="2400" i="1" dirty="0" smtClean="0">
                <a:solidFill>
                  <a:srgbClr val="002060"/>
                </a:solidFill>
              </a:rPr>
              <a:t>, </a:t>
            </a:r>
            <a:r>
              <a:rPr lang="ru-RU" sz="2400" i="1" dirty="0">
                <a:solidFill>
                  <a:srgbClr val="002060"/>
                </a:solidFill>
              </a:rPr>
              <a:t>кроме развлечений, несут социально полезные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                                                                                             </a:t>
            </a:r>
            <a:r>
              <a:rPr lang="ru-RU" sz="2400" i="1" dirty="0">
                <a:solidFill>
                  <a:srgbClr val="002060"/>
                </a:solidFill>
              </a:rPr>
              <a:t>знания и навыки для детей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sz="3600" dirty="0">
              <a:solidFill>
                <a:srgbClr val="002060"/>
              </a:solidFill>
            </a:endParaRPr>
          </a:p>
          <a:p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07" y="1506211"/>
            <a:ext cx="2748757" cy="27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EFF1FA-039F-4165-B7C4-4B01F6694816}"/>
              </a:ext>
            </a:extLst>
          </p:cNvPr>
          <p:cNvSpPr txBox="1"/>
          <p:nvPr/>
        </p:nvSpPr>
        <p:spPr>
          <a:xfrm>
            <a:off x="580292" y="0"/>
            <a:ext cx="116801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игровая деятельность 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детьми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до 13 лет</a:t>
            </a:r>
          </a:p>
          <a:p>
            <a:pPr algn="ctr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</a:rPr>
              <a:t>Онлайн посещение музеев, </a:t>
            </a:r>
          </a:p>
          <a:p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</a:rPr>
              <a:t>театров, выставок, концертов</a:t>
            </a:r>
          </a:p>
          <a:p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BF28D36-90DB-49F1-A0F1-7D019E37E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521" y="1212981"/>
            <a:ext cx="3931335" cy="56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EFF1FA-039F-4165-B7C4-4B01F6694816}"/>
              </a:ext>
            </a:extLst>
          </p:cNvPr>
          <p:cNvSpPr txBox="1"/>
          <p:nvPr/>
        </p:nvSpPr>
        <p:spPr>
          <a:xfrm>
            <a:off x="580292" y="0"/>
            <a:ext cx="116801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игровая деятельность 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детьми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до 13 лет</a:t>
            </a:r>
          </a:p>
          <a:p>
            <a:pPr algn="ctr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</a:rPr>
              <a:t>Подвижные игры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</a:rPr>
              <a:t>Чтение книг и совместное обсуждение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</a:rPr>
              <a:t>Просмотр фильмов и их обсуждение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222" y="2986148"/>
            <a:ext cx="3768969" cy="376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/>
          <p:nvPr/>
        </p:nvSpPr>
        <p:spPr>
          <a:xfrm>
            <a:off x="0" y="1725833"/>
            <a:ext cx="12192000" cy="9988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dirty="0"/>
          </a:p>
        </p:txBody>
      </p:sp>
      <p:sp>
        <p:nvSpPr>
          <p:cNvPr id="244" name="Google Shape;244;p31"/>
          <p:cNvSpPr txBox="1"/>
          <p:nvPr/>
        </p:nvSpPr>
        <p:spPr>
          <a:xfrm>
            <a:off x="4155667" y="1725833"/>
            <a:ext cx="8243200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ru" sz="4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КОНТАКТЫ</a:t>
            </a:r>
            <a:endParaRPr sz="4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5" name="Google Shape;2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8505" y="2980000"/>
            <a:ext cx="898000" cy="8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5168" y="4721801"/>
            <a:ext cx="999001" cy="999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831606" y="4709761"/>
            <a:ext cx="26901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8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950-495-80-44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cs typeface="Aharoni" panose="02010803020104030203" pitchFamily="2" charset="-79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21213" y="3244334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shaibel22@mail.ru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EFF1FA-039F-4165-B7C4-4B01F6694816}"/>
              </a:ext>
            </a:extLst>
          </p:cNvPr>
          <p:cNvSpPr txBox="1"/>
          <p:nvPr/>
        </p:nvSpPr>
        <p:spPr>
          <a:xfrm>
            <a:off x="0" y="0"/>
            <a:ext cx="122604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и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домашних условиях</a:t>
            </a:r>
          </a:p>
          <a:p>
            <a:pPr algn="ctr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распорядок дня;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безопасного игрового пространства;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забываем про двигательную активность;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старайтесь объять необъятное </a:t>
            </a: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1" y="296006"/>
            <a:ext cx="2382717" cy="238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EFF1FA-039F-4165-B7C4-4B01F6694816}"/>
              </a:ext>
            </a:extLst>
          </p:cNvPr>
          <p:cNvSpPr txBox="1"/>
          <p:nvPr/>
        </p:nvSpPr>
        <p:spPr>
          <a:xfrm>
            <a:off x="671805" y="1"/>
            <a:ext cx="1076682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 - 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естественная </a:t>
            </a:r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ребенка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Игра</a:t>
            </a:r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 детей – зеркало общества (</a:t>
            </a:r>
            <a:r>
              <a:rPr lang="ru-RU" sz="2800" dirty="0" err="1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Ю.Фучик</a:t>
            </a:r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Игра</a:t>
            </a:r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 – пробный камень человеческого ума. (</a:t>
            </a:r>
            <a:r>
              <a:rPr lang="ru-RU" sz="2800" dirty="0" err="1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И.В.Гете</a:t>
            </a:r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Человек бывает вполне человеком лишь тогда, </a:t>
            </a:r>
            <a:r>
              <a:rPr lang="ru-RU" sz="2800" dirty="0" smtClean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когда </a:t>
            </a:r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играет (</a:t>
            </a:r>
            <a:r>
              <a:rPr lang="ru-RU" sz="2800" dirty="0" err="1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Ф.Шиллер</a:t>
            </a:r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)</a:t>
            </a:r>
            <a:r>
              <a:rPr lang="ru-RU" sz="36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Мы не потому перестаем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играть</a:t>
            </a:r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, что постарели, </a:t>
            </a:r>
            <a:r>
              <a:rPr lang="ru-RU" sz="2800" dirty="0" smtClean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мы стареем, потому что перестаем играть (</a:t>
            </a:r>
            <a:r>
              <a:rPr lang="ru-RU" sz="2800" dirty="0" err="1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Б.Шоу</a:t>
            </a:r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Игра</a:t>
            </a:r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 – психический витамин (</a:t>
            </a:r>
            <a:r>
              <a:rPr lang="ru-RU" sz="2800" dirty="0" err="1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Е.А.Аркина</a:t>
            </a:r>
            <a:r>
              <a:rPr lang="ru-RU" sz="2800" dirty="0">
                <a:solidFill>
                  <a:srgbClr val="002060"/>
                </a:solidFill>
                <a:latin typeface="Bahnschrift Light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sz="2800" dirty="0">
              <a:solidFill>
                <a:srgbClr val="002060"/>
              </a:solidFill>
              <a:latin typeface="Bahnschrift Light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19" y="4145662"/>
            <a:ext cx="2637692" cy="26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EFF1FA-039F-4165-B7C4-4B01F6694816}"/>
              </a:ext>
            </a:extLst>
          </p:cNvPr>
          <p:cNvSpPr txBox="1"/>
          <p:nvPr/>
        </p:nvSpPr>
        <p:spPr>
          <a:xfrm>
            <a:off x="0" y="0"/>
            <a:ext cx="122604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взаимодействия с ребенком</a:t>
            </a:r>
          </a:p>
          <a:p>
            <a:pPr algn="ctr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родитель – счастливый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занимайте все время и пространство ребенка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EFF1FA-039F-4165-B7C4-4B01F6694816}"/>
              </a:ext>
            </a:extLst>
          </p:cNvPr>
          <p:cNvSpPr txBox="1"/>
          <p:nvPr/>
        </p:nvSpPr>
        <p:spPr>
          <a:xfrm>
            <a:off x="1092567" y="1221099"/>
            <a:ext cx="1116844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Характеристики совместной игровой деятельности в семье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900" dirty="0">
                <a:solidFill>
                  <a:srgbClr val="002060"/>
                </a:solidFill>
                <a:latin typeface="Bahnschrift Condensed" pitchFamily="34" charset="0"/>
              </a:rPr>
              <a:t>Общий интерес для всех </a:t>
            </a:r>
            <a:r>
              <a:rPr lang="ru-RU" sz="2900" dirty="0" smtClean="0">
                <a:solidFill>
                  <a:srgbClr val="002060"/>
                </a:solidFill>
                <a:latin typeface="Bahnschrift Condensed" pitchFamily="34" charset="0"/>
              </a:rPr>
              <a:t>участников</a:t>
            </a:r>
            <a:endParaRPr lang="ru-RU" sz="2900" dirty="0">
              <a:solidFill>
                <a:srgbClr val="002060"/>
              </a:solidFill>
              <a:latin typeface="Bahnschrift Condensed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900" dirty="0">
                <a:solidFill>
                  <a:srgbClr val="002060"/>
                </a:solidFill>
                <a:latin typeface="Bahnschrift Condensed" pitchFamily="34" charset="0"/>
              </a:rPr>
              <a:t>Эмоционально-личностная включенность каждого члена семьи</a:t>
            </a:r>
          </a:p>
          <a:p>
            <a:pPr>
              <a:lnSpc>
                <a:spcPct val="200000"/>
              </a:lnSpc>
            </a:pPr>
            <a:r>
              <a:rPr lang="ru-RU" sz="2900" dirty="0">
                <a:solidFill>
                  <a:srgbClr val="002060"/>
                </a:solidFill>
                <a:latin typeface="Bahnschrift Condensed" pitchFamily="34" charset="0"/>
              </a:rPr>
              <a:t>Контакт между всеми участниками деятельности</a:t>
            </a:r>
          </a:p>
          <a:p>
            <a:pPr>
              <a:lnSpc>
                <a:spcPct val="200000"/>
              </a:lnSpc>
            </a:pPr>
            <a:r>
              <a:rPr lang="ru-RU" sz="2900" dirty="0">
                <a:solidFill>
                  <a:srgbClr val="002060"/>
                </a:solidFill>
                <a:latin typeface="Bahnschrift Condensed" pitchFamily="34" charset="0"/>
              </a:rPr>
              <a:t>Нацеленность на потенциал развития ребенка</a:t>
            </a:r>
            <a:endParaRPr lang="ru-RU" sz="2900" dirty="0">
              <a:solidFill>
                <a:srgbClr val="00206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1" y="2878914"/>
            <a:ext cx="545774" cy="5457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2" y="1968961"/>
            <a:ext cx="567126" cy="567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82" y="3679829"/>
            <a:ext cx="529862" cy="529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810" y="4623783"/>
            <a:ext cx="569319" cy="56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EFF1FA-039F-4165-B7C4-4B01F6694816}"/>
              </a:ext>
            </a:extLst>
          </p:cNvPr>
          <p:cNvSpPr txBox="1"/>
          <p:nvPr/>
        </p:nvSpPr>
        <p:spPr>
          <a:xfrm>
            <a:off x="0" y="0"/>
            <a:ext cx="122604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Психологические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до 3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</a:t>
            </a:r>
            <a:endParaRPr lang="ru-RU" sz="3600" dirty="0">
              <a:solidFill>
                <a:srgbClr val="00206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основная деятельность – предметно-</a:t>
            </a:r>
            <a:r>
              <a:rPr lang="ru-RU" sz="3200" dirty="0" err="1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манипулятивная</a:t>
            </a: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ребенок-предмет-взрослый;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формируется мышление; </a:t>
            </a:r>
            <a:endParaRPr lang="ru-RU" sz="3200" dirty="0" smtClean="0">
              <a:solidFill>
                <a:srgbClr val="00206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активно </a:t>
            </a: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развивается </a:t>
            </a:r>
            <a:r>
              <a:rPr lang="ru-RU" sz="3200" dirty="0" smtClean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двигательная </a:t>
            </a: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активность;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не устойчивость эмоциональной сферы;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самые главные люди – родители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088" y="3513554"/>
            <a:ext cx="3540063" cy="354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8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EFF1FA-039F-4165-B7C4-4B01F6694816}"/>
              </a:ext>
            </a:extLst>
          </p:cNvPr>
          <p:cNvSpPr txBox="1"/>
          <p:nvPr/>
        </p:nvSpPr>
        <p:spPr>
          <a:xfrm>
            <a:off x="536331" y="-41325"/>
            <a:ext cx="114475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Совместная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игровая деятельность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родителей с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детьми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до 3 лет</a:t>
            </a:r>
            <a:endParaRPr lang="ru-RU" sz="36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2060"/>
                </a:solidFill>
                <a:latin typeface="Bahnschrift Condensed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Пальчиковые игры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Сенсорные игры (игры с водой, песком,  тестом)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 Тоннели, прятки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Инсценировка первых сказок (колобок, репка, три медведя, курочка-ряба, волк и семеро козлят)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Кукольный театр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Bahnschrift Condensed" pitchFamily="34" charset="0"/>
              </a:rPr>
              <a:t>Ритуалы (массаж, поглаживание, укладывание спать)</a:t>
            </a:r>
          </a:p>
          <a:p>
            <a:pPr algn="ctr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8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EFF1FA-039F-4165-B7C4-4B01F6694816}"/>
              </a:ext>
            </a:extLst>
          </p:cNvPr>
          <p:cNvSpPr txBox="1"/>
          <p:nvPr/>
        </p:nvSpPr>
        <p:spPr>
          <a:xfrm>
            <a:off x="386863" y="0"/>
            <a:ext cx="83439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Психологические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от 3 до 7 лет</a:t>
            </a:r>
          </a:p>
          <a:p>
            <a:pPr algn="ctr"/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0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основная деятельность - игра;</a:t>
            </a:r>
            <a:endParaRPr lang="en-US" sz="3000" dirty="0">
              <a:solidFill>
                <a:srgbClr val="00206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0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соблюдение правил игры;</a:t>
            </a:r>
            <a:endParaRPr lang="en-US" sz="3000" dirty="0">
              <a:solidFill>
                <a:srgbClr val="00206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0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значимость взаимодействия </a:t>
            </a:r>
            <a:endParaRPr lang="ru-RU" sz="3000" dirty="0" smtClean="0">
              <a:solidFill>
                <a:srgbClr val="00206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  <a:p>
            <a:r>
              <a:rPr lang="ru-RU" sz="30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     со </a:t>
            </a:r>
            <a:r>
              <a:rPr lang="ru-RU" sz="30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сверстниками;</a:t>
            </a:r>
            <a:endParaRPr lang="en-US" sz="3000" dirty="0">
              <a:solidFill>
                <a:srgbClr val="002060"/>
              </a:solidFill>
              <a:latin typeface="Bahnschrift Condensed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0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развитие мелкой и крупной моторики;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000" dirty="0">
                <a:solidFill>
                  <a:srgbClr val="002060"/>
                </a:solidFill>
                <a:latin typeface="Bahnschrift Condensed" pitchFamily="34" charset="0"/>
                <a:cs typeface="Times New Roman" panose="02020603050405020304" pitchFamily="18" charset="0"/>
              </a:rPr>
              <a:t>совершенствование основных физических качеств</a:t>
            </a: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2666686"/>
            <a:ext cx="4294592" cy="429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EFF1FA-039F-4165-B7C4-4B01F6694816}"/>
              </a:ext>
            </a:extLst>
          </p:cNvPr>
          <p:cNvSpPr txBox="1"/>
          <p:nvPr/>
        </p:nvSpPr>
        <p:spPr>
          <a:xfrm>
            <a:off x="0" y="0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игровая деятельность 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детьми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до 7 лет</a:t>
            </a:r>
          </a:p>
          <a:p>
            <a:pPr algn="ctr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Сюжетно-ролевые игры:                                 Три кита сюжетно-ролевой игры:              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Дочки-матери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Профессии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Магазин, аптека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Детский сад, школа</a:t>
            </a:r>
          </a:p>
          <a:p>
            <a:pPr algn="ctr"/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4" name="Picture 12" descr="https://edu2.melenky.ru/files/4school/tri-kita-kontekstnoj-reklamy.jpg">
            <a:extLst>
              <a:ext uri="{FF2B5EF4-FFF2-40B4-BE49-F238E27FC236}">
                <a16:creationId xmlns:a16="http://schemas.microsoft.com/office/drawing/2014/main" xmlns="" id="{A3F67E21-3863-4C98-815F-3CC6689D3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00" y="3887018"/>
            <a:ext cx="7956000" cy="302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630FB6-43FB-4FAD-AE08-3B9C13A2B426}"/>
              </a:ext>
            </a:extLst>
          </p:cNvPr>
          <p:cNvSpPr txBox="1"/>
          <p:nvPr/>
        </p:nvSpPr>
        <p:spPr>
          <a:xfrm>
            <a:off x="6800412" y="5171689"/>
            <a:ext cx="282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добровольность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AF265B-3B35-4D25-B559-EE287C7C3ECF}"/>
              </a:ext>
            </a:extLst>
          </p:cNvPr>
          <p:cNvSpPr txBox="1"/>
          <p:nvPr/>
        </p:nvSpPr>
        <p:spPr>
          <a:xfrm>
            <a:off x="4945176" y="4762972"/>
            <a:ext cx="1950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творчество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D19F5D-1DCA-45DD-88EA-15CBD8472885}"/>
              </a:ext>
            </a:extLst>
          </p:cNvPr>
          <p:cNvSpPr txBox="1"/>
          <p:nvPr/>
        </p:nvSpPr>
        <p:spPr>
          <a:xfrm>
            <a:off x="9554547" y="4498576"/>
            <a:ext cx="183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38710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4228</TotalTime>
  <Words>411</Words>
  <Application>Microsoft Office PowerPoint</Application>
  <PresentationFormat>Широкоэкранный</PresentationFormat>
  <Paragraphs>137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Aharoni</vt:lpstr>
      <vt:lpstr>Arial</vt:lpstr>
      <vt:lpstr>Arial Black</vt:lpstr>
      <vt:lpstr>Bahnschrift Condensed</vt:lpstr>
      <vt:lpstr>Bahnschrift Light</vt:lpstr>
      <vt:lpstr>Calibri</vt:lpstr>
      <vt:lpstr>Calibri Light</vt:lpstr>
      <vt:lpstr>Oswald</vt:lpstr>
      <vt:lpstr>Roboto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Учитель</cp:lastModifiedBy>
  <cp:revision>84</cp:revision>
  <dcterms:created xsi:type="dcterms:W3CDTF">2018-09-26T19:52:53Z</dcterms:created>
  <dcterms:modified xsi:type="dcterms:W3CDTF">2020-04-20T16:20:41Z</dcterms:modified>
</cp:coreProperties>
</file>