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70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267" r:id="rId23"/>
    <p:sldId id="268" r:id="rId24"/>
    <p:sldId id="269" r:id="rId25"/>
    <p:sldId id="284" r:id="rId26"/>
    <p:sldId id="285" r:id="rId27"/>
    <p:sldId id="271" r:id="rId28"/>
    <p:sldId id="258" r:id="rId29"/>
    <p:sldId id="259" r:id="rId30"/>
    <p:sldId id="260" r:id="rId31"/>
    <p:sldId id="261" r:id="rId32"/>
    <p:sldId id="262" r:id="rId33"/>
    <p:sldId id="273" r:id="rId34"/>
    <p:sldId id="274" r:id="rId35"/>
    <p:sldId id="276" r:id="rId36"/>
    <p:sldId id="275" r:id="rId37"/>
    <p:sldId id="324" r:id="rId38"/>
    <p:sldId id="26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9" name="Group 85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grpSp>
          <p:nvGrpSpPr>
            <p:cNvPr id="6147" name="Group 3"/>
            <p:cNvGrpSpPr>
              <a:grpSpLocks/>
            </p:cNvGrpSpPr>
            <p:nvPr/>
          </p:nvGrpSpPr>
          <p:grpSpPr bwMode="auto">
            <a:xfrm>
              <a:off x="0" y="0"/>
              <a:ext cx="240" cy="4320"/>
              <a:chOff x="0" y="0"/>
              <a:chExt cx="240" cy="4320"/>
            </a:xfrm>
          </p:grpSpPr>
          <p:sp>
            <p:nvSpPr>
              <p:cNvPr id="614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49" name="Rectangle 5" descr="50%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50" name="Rectangle 6"/>
              <p:cNvSpPr>
                <a:spLocks noChangeArrowheads="1"/>
              </p:cNvSpPr>
              <p:nvPr userDrawn="1"/>
            </p:nvSpPr>
            <p:spPr bwMode="auto">
              <a:xfrm>
                <a:off x="0" y="4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51" name="Rectangle 7" descr="50%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52" name="Rectangle 8"/>
              <p:cNvSpPr>
                <a:spLocks noChangeArrowheads="1"/>
              </p:cNvSpPr>
              <p:nvPr userDrawn="1"/>
            </p:nvSpPr>
            <p:spPr bwMode="auto">
              <a:xfrm>
                <a:off x="0" y="9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53" name="Rectangle 9" descr="50%"/>
              <p:cNvSpPr>
                <a:spLocks noChangeArrowheads="1"/>
              </p:cNvSpPr>
              <p:nvPr userDrawn="1"/>
            </p:nvSpPr>
            <p:spPr bwMode="auto">
              <a:xfrm>
                <a:off x="0" y="12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54" name="Rectangle 10"/>
              <p:cNvSpPr>
                <a:spLocks noChangeArrowheads="1"/>
              </p:cNvSpPr>
              <p:nvPr userDrawn="1"/>
            </p:nvSpPr>
            <p:spPr bwMode="auto">
              <a:xfrm>
                <a:off x="0" y="14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55" name="Rectangle 11" descr="50%"/>
              <p:cNvSpPr>
                <a:spLocks noChangeArrowheads="1"/>
              </p:cNvSpPr>
              <p:nvPr userDrawn="1"/>
            </p:nvSpPr>
            <p:spPr bwMode="auto">
              <a:xfrm>
                <a:off x="0" y="16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5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92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57" name="Rectangle 13" descr="50%"/>
              <p:cNvSpPr>
                <a:spLocks noChangeArrowheads="1"/>
              </p:cNvSpPr>
              <p:nvPr userDrawn="1"/>
            </p:nvSpPr>
            <p:spPr bwMode="auto">
              <a:xfrm>
                <a:off x="0" y="216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58" name="Rectangle 14"/>
              <p:cNvSpPr>
                <a:spLocks noChangeArrowheads="1"/>
              </p:cNvSpPr>
              <p:nvPr userDrawn="1"/>
            </p:nvSpPr>
            <p:spPr bwMode="auto">
              <a:xfrm>
                <a:off x="0" y="240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59" name="Rectangle 15" descr="50%"/>
              <p:cNvSpPr>
                <a:spLocks noChangeArrowheads="1"/>
              </p:cNvSpPr>
              <p:nvPr userDrawn="1"/>
            </p:nvSpPr>
            <p:spPr bwMode="auto">
              <a:xfrm>
                <a:off x="0" y="26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60" name="Rectangle 16"/>
              <p:cNvSpPr>
                <a:spLocks noChangeArrowheads="1"/>
              </p:cNvSpPr>
              <p:nvPr userDrawn="1"/>
            </p:nvSpPr>
            <p:spPr bwMode="auto">
              <a:xfrm>
                <a:off x="0" y="28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61" name="Rectangle 17" descr="50%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62" name="Rectangle 18"/>
              <p:cNvSpPr>
                <a:spLocks noChangeArrowheads="1"/>
              </p:cNvSpPr>
              <p:nvPr userDrawn="1"/>
            </p:nvSpPr>
            <p:spPr bwMode="auto">
              <a:xfrm>
                <a:off x="0" y="33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63" name="Rectangle 19" descr="50%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64" name="Rectangle 20"/>
              <p:cNvSpPr>
                <a:spLocks noChangeArrowheads="1"/>
              </p:cNvSpPr>
              <p:nvPr userDrawn="1"/>
            </p:nvSpPr>
            <p:spPr bwMode="auto">
              <a:xfrm>
                <a:off x="0" y="38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65" name="Rectangle 21" descr="50%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6201" name="Rectangle 57" descr="50%"/>
            <p:cNvSpPr>
              <a:spLocks noChangeArrowheads="1"/>
            </p:cNvSpPr>
            <p:nvPr/>
          </p:nvSpPr>
          <p:spPr bwMode="hidden">
            <a:xfrm>
              <a:off x="336" y="1248"/>
              <a:ext cx="5280" cy="144"/>
            </a:xfrm>
            <a:prstGeom prst="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6173" name="Group 29"/>
            <p:cNvGrpSpPr>
              <a:grpSpLocks/>
            </p:cNvGrpSpPr>
            <p:nvPr/>
          </p:nvGrpSpPr>
          <p:grpSpPr bwMode="auto">
            <a:xfrm>
              <a:off x="336" y="1200"/>
              <a:ext cx="5280" cy="0"/>
              <a:chOff x="144" y="1200"/>
              <a:chExt cx="5280" cy="0"/>
            </a:xfrm>
          </p:grpSpPr>
          <p:sp>
            <p:nvSpPr>
              <p:cNvPr id="6174" name="Line 30"/>
              <p:cNvSpPr>
                <a:spLocks noChangeShapeType="1"/>
              </p:cNvSpPr>
              <p:nvPr/>
            </p:nvSpPr>
            <p:spPr bwMode="ltGray">
              <a:xfrm>
                <a:off x="1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75" name="Line 31"/>
              <p:cNvSpPr>
                <a:spLocks noChangeShapeType="1"/>
              </p:cNvSpPr>
              <p:nvPr/>
            </p:nvSpPr>
            <p:spPr bwMode="ltGray">
              <a:xfrm>
                <a:off x="6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76" name="Line 32"/>
              <p:cNvSpPr>
                <a:spLocks noChangeShapeType="1"/>
              </p:cNvSpPr>
              <p:nvPr/>
            </p:nvSpPr>
            <p:spPr bwMode="ltGray">
              <a:xfrm>
                <a:off x="3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77" name="Line 33"/>
              <p:cNvSpPr>
                <a:spLocks noChangeShapeType="1"/>
              </p:cNvSpPr>
              <p:nvPr/>
            </p:nvSpPr>
            <p:spPr bwMode="ltGray">
              <a:xfrm>
                <a:off x="11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78" name="Line 34"/>
              <p:cNvSpPr>
                <a:spLocks noChangeShapeType="1"/>
              </p:cNvSpPr>
              <p:nvPr/>
            </p:nvSpPr>
            <p:spPr bwMode="ltGray">
              <a:xfrm>
                <a:off x="8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79" name="Line 35"/>
              <p:cNvSpPr>
                <a:spLocks noChangeShapeType="1"/>
              </p:cNvSpPr>
              <p:nvPr/>
            </p:nvSpPr>
            <p:spPr bwMode="ltGray">
              <a:xfrm>
                <a:off x="15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80" name="Line 36"/>
              <p:cNvSpPr>
                <a:spLocks noChangeShapeType="1"/>
              </p:cNvSpPr>
              <p:nvPr/>
            </p:nvSpPr>
            <p:spPr bwMode="ltGray">
              <a:xfrm>
                <a:off x="13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81" name="Line 37"/>
              <p:cNvSpPr>
                <a:spLocks noChangeShapeType="1"/>
              </p:cNvSpPr>
              <p:nvPr/>
            </p:nvSpPr>
            <p:spPr bwMode="ltGray">
              <a:xfrm>
                <a:off x="20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82" name="Line 38"/>
              <p:cNvSpPr>
                <a:spLocks noChangeShapeType="1"/>
              </p:cNvSpPr>
              <p:nvPr/>
            </p:nvSpPr>
            <p:spPr bwMode="ltGray">
              <a:xfrm>
                <a:off x="18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83" name="Line 39"/>
              <p:cNvSpPr>
                <a:spLocks noChangeShapeType="1"/>
              </p:cNvSpPr>
              <p:nvPr/>
            </p:nvSpPr>
            <p:spPr bwMode="ltGray">
              <a:xfrm>
                <a:off x="25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84" name="Line 40"/>
              <p:cNvSpPr>
                <a:spLocks noChangeShapeType="1"/>
              </p:cNvSpPr>
              <p:nvPr/>
            </p:nvSpPr>
            <p:spPr bwMode="ltGray">
              <a:xfrm>
                <a:off x="23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85" name="Line 41"/>
              <p:cNvSpPr>
                <a:spLocks noChangeShapeType="1"/>
              </p:cNvSpPr>
              <p:nvPr/>
            </p:nvSpPr>
            <p:spPr bwMode="ltGray">
              <a:xfrm>
                <a:off x="30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86" name="Line 42"/>
              <p:cNvSpPr>
                <a:spLocks noChangeShapeType="1"/>
              </p:cNvSpPr>
              <p:nvPr/>
            </p:nvSpPr>
            <p:spPr bwMode="ltGray">
              <a:xfrm>
                <a:off x="27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87" name="Line 43"/>
              <p:cNvSpPr>
                <a:spLocks noChangeShapeType="1"/>
              </p:cNvSpPr>
              <p:nvPr/>
            </p:nvSpPr>
            <p:spPr bwMode="ltGray">
              <a:xfrm>
                <a:off x="35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88" name="Line 44"/>
              <p:cNvSpPr>
                <a:spLocks noChangeShapeType="1"/>
              </p:cNvSpPr>
              <p:nvPr/>
            </p:nvSpPr>
            <p:spPr bwMode="ltGray">
              <a:xfrm>
                <a:off x="32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89" name="Line 45"/>
              <p:cNvSpPr>
                <a:spLocks noChangeShapeType="1"/>
              </p:cNvSpPr>
              <p:nvPr/>
            </p:nvSpPr>
            <p:spPr bwMode="ltGray">
              <a:xfrm>
                <a:off x="39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90" name="Line 46"/>
              <p:cNvSpPr>
                <a:spLocks noChangeShapeType="1"/>
              </p:cNvSpPr>
              <p:nvPr/>
            </p:nvSpPr>
            <p:spPr bwMode="ltGray">
              <a:xfrm>
                <a:off x="37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91" name="Line 47"/>
              <p:cNvSpPr>
                <a:spLocks noChangeShapeType="1"/>
              </p:cNvSpPr>
              <p:nvPr/>
            </p:nvSpPr>
            <p:spPr bwMode="ltGray">
              <a:xfrm>
                <a:off x="44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92" name="Line 48"/>
              <p:cNvSpPr>
                <a:spLocks noChangeShapeType="1"/>
              </p:cNvSpPr>
              <p:nvPr/>
            </p:nvSpPr>
            <p:spPr bwMode="ltGray">
              <a:xfrm>
                <a:off x="42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93" name="Line 49"/>
              <p:cNvSpPr>
                <a:spLocks noChangeShapeType="1"/>
              </p:cNvSpPr>
              <p:nvPr/>
            </p:nvSpPr>
            <p:spPr bwMode="ltGray">
              <a:xfrm>
                <a:off x="49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94" name="Line 50"/>
              <p:cNvSpPr>
                <a:spLocks noChangeShapeType="1"/>
              </p:cNvSpPr>
              <p:nvPr/>
            </p:nvSpPr>
            <p:spPr bwMode="ltGray">
              <a:xfrm>
                <a:off x="47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95" name="Line 51"/>
              <p:cNvSpPr>
                <a:spLocks noChangeShapeType="1"/>
              </p:cNvSpPr>
              <p:nvPr/>
            </p:nvSpPr>
            <p:spPr bwMode="ltGray">
              <a:xfrm>
                <a:off x="51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6228" name="Group 84"/>
            <p:cNvGrpSpPr>
              <a:grpSpLocks/>
            </p:cNvGrpSpPr>
            <p:nvPr/>
          </p:nvGrpSpPr>
          <p:grpSpPr bwMode="auto">
            <a:xfrm>
              <a:off x="432" y="1728"/>
              <a:ext cx="192" cy="192"/>
              <a:chOff x="432" y="1728"/>
              <a:chExt cx="192" cy="192"/>
            </a:xfrm>
          </p:grpSpPr>
          <p:sp>
            <p:nvSpPr>
              <p:cNvPr id="6169" name="Rectangle 25"/>
              <p:cNvSpPr>
                <a:spLocks noChangeArrowheads="1"/>
              </p:cNvSpPr>
              <p:nvPr userDrawn="1"/>
            </p:nvSpPr>
            <p:spPr bwMode="auto">
              <a:xfrm>
                <a:off x="432" y="1728"/>
                <a:ext cx="96" cy="9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70" name="Rectangle 26"/>
              <p:cNvSpPr>
                <a:spLocks noChangeArrowheads="1"/>
              </p:cNvSpPr>
              <p:nvPr userDrawn="1"/>
            </p:nvSpPr>
            <p:spPr bwMode="auto">
              <a:xfrm>
                <a:off x="528" y="1824"/>
                <a:ext cx="96" cy="96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71" name="Rectangle 27"/>
              <p:cNvSpPr>
                <a:spLocks noChangeArrowheads="1"/>
              </p:cNvSpPr>
              <p:nvPr userDrawn="1"/>
            </p:nvSpPr>
            <p:spPr bwMode="auto">
              <a:xfrm>
                <a:off x="528" y="1728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172" name="Rectangle 28"/>
              <p:cNvSpPr>
                <a:spLocks noChangeArrowheads="1"/>
              </p:cNvSpPr>
              <p:nvPr userDrawn="1"/>
            </p:nvSpPr>
            <p:spPr bwMode="auto">
              <a:xfrm>
                <a:off x="432" y="1824"/>
                <a:ext cx="96" cy="9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6202" name="Group 58"/>
            <p:cNvGrpSpPr>
              <a:grpSpLocks/>
            </p:cNvGrpSpPr>
            <p:nvPr/>
          </p:nvGrpSpPr>
          <p:grpSpPr bwMode="auto">
            <a:xfrm>
              <a:off x="336" y="2400"/>
              <a:ext cx="5280" cy="0"/>
              <a:chOff x="144" y="1200"/>
              <a:chExt cx="5280" cy="0"/>
            </a:xfrm>
          </p:grpSpPr>
          <p:sp>
            <p:nvSpPr>
              <p:cNvPr id="6203" name="Line 59"/>
              <p:cNvSpPr>
                <a:spLocks noChangeShapeType="1"/>
              </p:cNvSpPr>
              <p:nvPr/>
            </p:nvSpPr>
            <p:spPr bwMode="ltGray">
              <a:xfrm>
                <a:off x="1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04" name="Line 60"/>
              <p:cNvSpPr>
                <a:spLocks noChangeShapeType="1"/>
              </p:cNvSpPr>
              <p:nvPr/>
            </p:nvSpPr>
            <p:spPr bwMode="ltGray">
              <a:xfrm>
                <a:off x="6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05" name="Line 61"/>
              <p:cNvSpPr>
                <a:spLocks noChangeShapeType="1"/>
              </p:cNvSpPr>
              <p:nvPr/>
            </p:nvSpPr>
            <p:spPr bwMode="ltGray">
              <a:xfrm>
                <a:off x="3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06" name="Line 62"/>
              <p:cNvSpPr>
                <a:spLocks noChangeShapeType="1"/>
              </p:cNvSpPr>
              <p:nvPr/>
            </p:nvSpPr>
            <p:spPr bwMode="ltGray">
              <a:xfrm>
                <a:off x="11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07" name="Line 63"/>
              <p:cNvSpPr>
                <a:spLocks noChangeShapeType="1"/>
              </p:cNvSpPr>
              <p:nvPr/>
            </p:nvSpPr>
            <p:spPr bwMode="ltGray">
              <a:xfrm>
                <a:off x="8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08" name="Line 64"/>
              <p:cNvSpPr>
                <a:spLocks noChangeShapeType="1"/>
              </p:cNvSpPr>
              <p:nvPr/>
            </p:nvSpPr>
            <p:spPr bwMode="ltGray">
              <a:xfrm>
                <a:off x="15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09" name="Line 65"/>
              <p:cNvSpPr>
                <a:spLocks noChangeShapeType="1"/>
              </p:cNvSpPr>
              <p:nvPr/>
            </p:nvSpPr>
            <p:spPr bwMode="ltGray">
              <a:xfrm>
                <a:off x="13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10" name="Line 66"/>
              <p:cNvSpPr>
                <a:spLocks noChangeShapeType="1"/>
              </p:cNvSpPr>
              <p:nvPr/>
            </p:nvSpPr>
            <p:spPr bwMode="ltGray">
              <a:xfrm>
                <a:off x="20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11" name="Line 67"/>
              <p:cNvSpPr>
                <a:spLocks noChangeShapeType="1"/>
              </p:cNvSpPr>
              <p:nvPr/>
            </p:nvSpPr>
            <p:spPr bwMode="ltGray">
              <a:xfrm>
                <a:off x="18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12" name="Line 68"/>
              <p:cNvSpPr>
                <a:spLocks noChangeShapeType="1"/>
              </p:cNvSpPr>
              <p:nvPr/>
            </p:nvSpPr>
            <p:spPr bwMode="ltGray">
              <a:xfrm>
                <a:off x="25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13" name="Line 69"/>
              <p:cNvSpPr>
                <a:spLocks noChangeShapeType="1"/>
              </p:cNvSpPr>
              <p:nvPr/>
            </p:nvSpPr>
            <p:spPr bwMode="ltGray">
              <a:xfrm>
                <a:off x="23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14" name="Line 70"/>
              <p:cNvSpPr>
                <a:spLocks noChangeShapeType="1"/>
              </p:cNvSpPr>
              <p:nvPr/>
            </p:nvSpPr>
            <p:spPr bwMode="ltGray">
              <a:xfrm>
                <a:off x="30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15" name="Line 71"/>
              <p:cNvSpPr>
                <a:spLocks noChangeShapeType="1"/>
              </p:cNvSpPr>
              <p:nvPr/>
            </p:nvSpPr>
            <p:spPr bwMode="ltGray">
              <a:xfrm>
                <a:off x="27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16" name="Line 72"/>
              <p:cNvSpPr>
                <a:spLocks noChangeShapeType="1"/>
              </p:cNvSpPr>
              <p:nvPr/>
            </p:nvSpPr>
            <p:spPr bwMode="ltGray">
              <a:xfrm>
                <a:off x="35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17" name="Line 73"/>
              <p:cNvSpPr>
                <a:spLocks noChangeShapeType="1"/>
              </p:cNvSpPr>
              <p:nvPr/>
            </p:nvSpPr>
            <p:spPr bwMode="ltGray">
              <a:xfrm>
                <a:off x="32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18" name="Line 74"/>
              <p:cNvSpPr>
                <a:spLocks noChangeShapeType="1"/>
              </p:cNvSpPr>
              <p:nvPr/>
            </p:nvSpPr>
            <p:spPr bwMode="ltGray">
              <a:xfrm>
                <a:off x="39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19" name="Line 75"/>
              <p:cNvSpPr>
                <a:spLocks noChangeShapeType="1"/>
              </p:cNvSpPr>
              <p:nvPr/>
            </p:nvSpPr>
            <p:spPr bwMode="ltGray">
              <a:xfrm>
                <a:off x="37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20" name="Line 76"/>
              <p:cNvSpPr>
                <a:spLocks noChangeShapeType="1"/>
              </p:cNvSpPr>
              <p:nvPr/>
            </p:nvSpPr>
            <p:spPr bwMode="ltGray">
              <a:xfrm>
                <a:off x="44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21" name="Line 77"/>
              <p:cNvSpPr>
                <a:spLocks noChangeShapeType="1"/>
              </p:cNvSpPr>
              <p:nvPr/>
            </p:nvSpPr>
            <p:spPr bwMode="ltGray">
              <a:xfrm>
                <a:off x="42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22" name="Line 78"/>
              <p:cNvSpPr>
                <a:spLocks noChangeShapeType="1"/>
              </p:cNvSpPr>
              <p:nvPr/>
            </p:nvSpPr>
            <p:spPr bwMode="ltGray">
              <a:xfrm>
                <a:off x="49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23" name="Line 79"/>
              <p:cNvSpPr>
                <a:spLocks noChangeShapeType="1"/>
              </p:cNvSpPr>
              <p:nvPr/>
            </p:nvSpPr>
            <p:spPr bwMode="ltGray">
              <a:xfrm>
                <a:off x="47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6224" name="Line 80"/>
              <p:cNvSpPr>
                <a:spLocks noChangeShapeType="1"/>
              </p:cNvSpPr>
              <p:nvPr/>
            </p:nvSpPr>
            <p:spPr bwMode="ltGray">
              <a:xfrm>
                <a:off x="51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6225" name="Rectangle 81" descr="50%"/>
            <p:cNvSpPr>
              <a:spLocks noChangeArrowheads="1"/>
            </p:cNvSpPr>
            <p:nvPr/>
          </p:nvSpPr>
          <p:spPr bwMode="hidden">
            <a:xfrm>
              <a:off x="336" y="2208"/>
              <a:ext cx="5280" cy="144"/>
            </a:xfrm>
            <a:prstGeom prst="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6196" name="Rectangle 52"/>
          <p:cNvSpPr>
            <a:spLocks noGrp="1" noChangeArrowheads="1"/>
          </p:cNvSpPr>
          <p:nvPr>
            <p:ph type="ctrTitle"/>
          </p:nvPr>
        </p:nvSpPr>
        <p:spPr>
          <a:xfrm>
            <a:off x="1066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97" name="Rectangle 5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198" name="Rectangle 5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3DDD15-3567-4568-8615-E93271337F21}" type="datetimeFigureOut">
              <a:rPr lang="ru-RU" smtClean="0"/>
              <a:t>30.11.2021</a:t>
            </a:fld>
            <a:endParaRPr lang="ru-RU" dirty="0"/>
          </a:p>
        </p:txBody>
      </p:sp>
      <p:sp>
        <p:nvSpPr>
          <p:cNvPr id="6199" name="Rectangle 55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200" name="Rectangle 5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9ABF5E-1A8F-46F0-8A2E-FBC3174180E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DDD15-3567-4568-8615-E93271337F21}" type="datetimeFigureOut">
              <a:rPr lang="ru-RU" smtClean="0"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ABF5E-1A8F-46F0-8A2E-FBC3174180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37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DDD15-3567-4568-8615-E93271337F21}" type="datetimeFigureOut">
              <a:rPr lang="ru-RU" smtClean="0"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ABF5E-1A8F-46F0-8A2E-FBC3174180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40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DDD15-3567-4568-8615-E93271337F21}" type="datetimeFigureOut">
              <a:rPr lang="ru-RU" smtClean="0"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ABF5E-1A8F-46F0-8A2E-FBC3174180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01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DDD15-3567-4568-8615-E93271337F21}" type="datetimeFigureOut">
              <a:rPr lang="ru-RU" smtClean="0"/>
              <a:t>30.11.2021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ABF5E-1A8F-46F0-8A2E-FBC3174180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84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DDD15-3567-4568-8615-E93271337F21}" type="datetimeFigureOut">
              <a:rPr lang="ru-RU" smtClean="0"/>
              <a:t>30.11.2021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ABF5E-1A8F-46F0-8A2E-FBC3174180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5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DDD15-3567-4568-8615-E93271337F21}" type="datetimeFigureOut">
              <a:rPr lang="ru-RU" smtClean="0"/>
              <a:t>30.11.2021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ABF5E-1A8F-46F0-8A2E-FBC3174180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84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DDD15-3567-4568-8615-E93271337F21}" type="datetimeFigureOut">
              <a:rPr lang="ru-RU" smtClean="0"/>
              <a:t>30.11.2021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ABF5E-1A8F-46F0-8A2E-FBC3174180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37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DDD15-3567-4568-8615-E93271337F21}" type="datetimeFigureOut">
              <a:rPr lang="ru-RU" smtClean="0"/>
              <a:t>30.11.2021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ABF5E-1A8F-46F0-8A2E-FBC3174180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82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DDD15-3567-4568-8615-E93271337F21}" type="datetimeFigureOut">
              <a:rPr lang="ru-RU" smtClean="0"/>
              <a:t>30.11.2021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ABF5E-1A8F-46F0-8A2E-FBC3174180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56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3DDD15-3567-4568-8615-E93271337F21}" type="datetimeFigureOut">
              <a:rPr lang="ru-RU" smtClean="0"/>
              <a:t>30.11.2021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ABF5E-1A8F-46F0-8A2E-FBC3174180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02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4" name="Group 60"/>
          <p:cNvGrpSpPr>
            <a:grpSpLocks/>
          </p:cNvGrpSpPr>
          <p:nvPr/>
        </p:nvGrpSpPr>
        <p:grpSpPr bwMode="auto">
          <a:xfrm>
            <a:off x="0" y="0"/>
            <a:ext cx="8686800" cy="6858000"/>
            <a:chOff x="0" y="0"/>
            <a:chExt cx="5472" cy="4320"/>
          </a:xfrm>
        </p:grpSpPr>
        <p:grpSp>
          <p:nvGrpSpPr>
            <p:cNvPr id="1081" name="Group 57"/>
            <p:cNvGrpSpPr>
              <a:grpSpLocks/>
            </p:cNvGrpSpPr>
            <p:nvPr/>
          </p:nvGrpSpPr>
          <p:grpSpPr bwMode="auto">
            <a:xfrm>
              <a:off x="0" y="0"/>
              <a:ext cx="240" cy="4320"/>
              <a:chOff x="0" y="0"/>
              <a:chExt cx="240" cy="4320"/>
            </a:xfrm>
          </p:grpSpPr>
          <p:sp>
            <p:nvSpPr>
              <p:cNvPr id="1032" name="Rectangle 8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33" name="Rectangle 9" descr="50%"/>
              <p:cNvSpPr>
                <a:spLocks noChangeArrowheads="1"/>
              </p:cNvSpPr>
              <p:nvPr userDrawn="1"/>
            </p:nvSpPr>
            <p:spPr bwMode="auto">
              <a:xfrm>
                <a:off x="0" y="2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 userDrawn="1"/>
            </p:nvSpPr>
            <p:spPr bwMode="auto">
              <a:xfrm>
                <a:off x="0" y="4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35" name="Rectangle 11" descr="50%"/>
              <p:cNvSpPr>
                <a:spLocks noChangeArrowheads="1"/>
              </p:cNvSpPr>
              <p:nvPr userDrawn="1"/>
            </p:nvSpPr>
            <p:spPr bwMode="auto">
              <a:xfrm>
                <a:off x="0" y="7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9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37" name="Rectangle 13" descr="50%"/>
              <p:cNvSpPr>
                <a:spLocks noChangeArrowheads="1"/>
              </p:cNvSpPr>
              <p:nvPr userDrawn="1"/>
            </p:nvSpPr>
            <p:spPr bwMode="auto">
              <a:xfrm>
                <a:off x="0" y="12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 userDrawn="1"/>
            </p:nvSpPr>
            <p:spPr bwMode="auto">
              <a:xfrm>
                <a:off x="0" y="14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39" name="Rectangle 15" descr="50%"/>
              <p:cNvSpPr>
                <a:spLocks noChangeArrowheads="1"/>
              </p:cNvSpPr>
              <p:nvPr userDrawn="1"/>
            </p:nvSpPr>
            <p:spPr bwMode="auto">
              <a:xfrm>
                <a:off x="0" y="16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 userDrawn="1"/>
            </p:nvSpPr>
            <p:spPr bwMode="auto">
              <a:xfrm>
                <a:off x="0" y="192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41" name="Rectangle 17" descr="50%"/>
              <p:cNvSpPr>
                <a:spLocks noChangeArrowheads="1"/>
              </p:cNvSpPr>
              <p:nvPr userDrawn="1"/>
            </p:nvSpPr>
            <p:spPr bwMode="auto">
              <a:xfrm>
                <a:off x="0" y="216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auto">
              <a:xfrm>
                <a:off x="0" y="240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43" name="Rectangle 19" descr="50%"/>
              <p:cNvSpPr>
                <a:spLocks noChangeArrowheads="1"/>
              </p:cNvSpPr>
              <p:nvPr userDrawn="1"/>
            </p:nvSpPr>
            <p:spPr bwMode="auto">
              <a:xfrm>
                <a:off x="0" y="264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auto">
              <a:xfrm>
                <a:off x="0" y="288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45" name="Rectangle 21" descr="50%"/>
              <p:cNvSpPr>
                <a:spLocks noChangeArrowheads="1"/>
              </p:cNvSpPr>
              <p:nvPr userDrawn="1"/>
            </p:nvSpPr>
            <p:spPr bwMode="auto">
              <a:xfrm>
                <a:off x="0" y="312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 userDrawn="1"/>
            </p:nvSpPr>
            <p:spPr bwMode="auto">
              <a:xfrm>
                <a:off x="0" y="336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47" name="Rectangle 23" descr="50%"/>
              <p:cNvSpPr>
                <a:spLocks noChangeArrowheads="1"/>
              </p:cNvSpPr>
              <p:nvPr userDrawn="1"/>
            </p:nvSpPr>
            <p:spPr bwMode="auto">
              <a:xfrm>
                <a:off x="0" y="360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 userDrawn="1"/>
            </p:nvSpPr>
            <p:spPr bwMode="auto">
              <a:xfrm>
                <a:off x="0" y="384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49" name="Rectangle 25" descr="50%"/>
              <p:cNvSpPr>
                <a:spLocks noChangeArrowheads="1"/>
              </p:cNvSpPr>
              <p:nvPr userDrawn="1"/>
            </p:nvSpPr>
            <p:spPr bwMode="auto">
              <a:xfrm>
                <a:off x="0" y="4080"/>
                <a:ext cx="240" cy="240"/>
              </a:xfrm>
              <a:prstGeom prst="rect">
                <a:avLst/>
              </a:prstGeom>
              <a:pattFill prst="pct50">
                <a:fgClr>
                  <a:schemeClr val="accent2"/>
                </a:fgClr>
                <a:bgClr>
                  <a:schemeClr val="hlink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1051" name="Line 27"/>
            <p:cNvSpPr>
              <a:spLocks noChangeShapeType="1"/>
            </p:cNvSpPr>
            <p:nvPr/>
          </p:nvSpPr>
          <p:spPr bwMode="ltGray">
            <a:xfrm>
              <a:off x="144" y="240"/>
              <a:ext cx="53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grpSp>
          <p:nvGrpSpPr>
            <p:cNvPr id="1052" name="Group 28"/>
            <p:cNvGrpSpPr>
              <a:grpSpLocks/>
            </p:cNvGrpSpPr>
            <p:nvPr/>
          </p:nvGrpSpPr>
          <p:grpSpPr bwMode="auto">
            <a:xfrm>
              <a:off x="144" y="624"/>
              <a:ext cx="192" cy="192"/>
              <a:chOff x="1200" y="2256"/>
              <a:chExt cx="480" cy="480"/>
            </a:xfrm>
          </p:grpSpPr>
          <p:sp>
            <p:nvSpPr>
              <p:cNvPr id="1053" name="Rectangle 29"/>
              <p:cNvSpPr>
                <a:spLocks noChangeArrowheads="1"/>
              </p:cNvSpPr>
              <p:nvPr/>
            </p:nvSpPr>
            <p:spPr bwMode="hidden">
              <a:xfrm>
                <a:off x="1200" y="2256"/>
                <a:ext cx="240" cy="24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hidden">
              <a:xfrm>
                <a:off x="1440" y="2496"/>
                <a:ext cx="240" cy="24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hidden">
              <a:xfrm>
                <a:off x="1440" y="225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hidden">
              <a:xfrm>
                <a:off x="1200" y="2496"/>
                <a:ext cx="240" cy="24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grpSp>
          <p:nvGrpSpPr>
            <p:cNvPr id="1057" name="Group 33"/>
            <p:cNvGrpSpPr>
              <a:grpSpLocks/>
            </p:cNvGrpSpPr>
            <p:nvPr/>
          </p:nvGrpSpPr>
          <p:grpSpPr bwMode="auto">
            <a:xfrm>
              <a:off x="144" y="1200"/>
              <a:ext cx="5280" cy="0"/>
              <a:chOff x="144" y="1200"/>
              <a:chExt cx="5280" cy="0"/>
            </a:xfrm>
          </p:grpSpPr>
          <p:sp>
            <p:nvSpPr>
              <p:cNvPr id="1058" name="Line 34"/>
              <p:cNvSpPr>
                <a:spLocks noChangeShapeType="1"/>
              </p:cNvSpPr>
              <p:nvPr/>
            </p:nvSpPr>
            <p:spPr bwMode="ltGray">
              <a:xfrm>
                <a:off x="1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59" name="Line 35"/>
              <p:cNvSpPr>
                <a:spLocks noChangeShapeType="1"/>
              </p:cNvSpPr>
              <p:nvPr/>
            </p:nvSpPr>
            <p:spPr bwMode="ltGray">
              <a:xfrm>
                <a:off x="6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60" name="Line 36"/>
              <p:cNvSpPr>
                <a:spLocks noChangeShapeType="1"/>
              </p:cNvSpPr>
              <p:nvPr/>
            </p:nvSpPr>
            <p:spPr bwMode="ltGray">
              <a:xfrm>
                <a:off x="3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61" name="Line 37"/>
              <p:cNvSpPr>
                <a:spLocks noChangeShapeType="1"/>
              </p:cNvSpPr>
              <p:nvPr/>
            </p:nvSpPr>
            <p:spPr bwMode="ltGray">
              <a:xfrm>
                <a:off x="11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62" name="Line 38"/>
              <p:cNvSpPr>
                <a:spLocks noChangeShapeType="1"/>
              </p:cNvSpPr>
              <p:nvPr/>
            </p:nvSpPr>
            <p:spPr bwMode="ltGray">
              <a:xfrm>
                <a:off x="8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63" name="Line 39"/>
              <p:cNvSpPr>
                <a:spLocks noChangeShapeType="1"/>
              </p:cNvSpPr>
              <p:nvPr/>
            </p:nvSpPr>
            <p:spPr bwMode="ltGray">
              <a:xfrm>
                <a:off x="15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64" name="Line 40"/>
              <p:cNvSpPr>
                <a:spLocks noChangeShapeType="1"/>
              </p:cNvSpPr>
              <p:nvPr/>
            </p:nvSpPr>
            <p:spPr bwMode="ltGray">
              <a:xfrm>
                <a:off x="13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65" name="Line 41"/>
              <p:cNvSpPr>
                <a:spLocks noChangeShapeType="1"/>
              </p:cNvSpPr>
              <p:nvPr/>
            </p:nvSpPr>
            <p:spPr bwMode="ltGray">
              <a:xfrm>
                <a:off x="20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66" name="Line 42"/>
              <p:cNvSpPr>
                <a:spLocks noChangeShapeType="1"/>
              </p:cNvSpPr>
              <p:nvPr/>
            </p:nvSpPr>
            <p:spPr bwMode="ltGray">
              <a:xfrm>
                <a:off x="18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67" name="Line 43"/>
              <p:cNvSpPr>
                <a:spLocks noChangeShapeType="1"/>
              </p:cNvSpPr>
              <p:nvPr/>
            </p:nvSpPr>
            <p:spPr bwMode="ltGray">
              <a:xfrm>
                <a:off x="25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68" name="Line 44"/>
              <p:cNvSpPr>
                <a:spLocks noChangeShapeType="1"/>
              </p:cNvSpPr>
              <p:nvPr/>
            </p:nvSpPr>
            <p:spPr bwMode="ltGray">
              <a:xfrm>
                <a:off x="23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69" name="Line 45"/>
              <p:cNvSpPr>
                <a:spLocks noChangeShapeType="1"/>
              </p:cNvSpPr>
              <p:nvPr/>
            </p:nvSpPr>
            <p:spPr bwMode="ltGray">
              <a:xfrm>
                <a:off x="30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70" name="Line 46"/>
              <p:cNvSpPr>
                <a:spLocks noChangeShapeType="1"/>
              </p:cNvSpPr>
              <p:nvPr/>
            </p:nvSpPr>
            <p:spPr bwMode="ltGray">
              <a:xfrm>
                <a:off x="27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71" name="Line 47"/>
              <p:cNvSpPr>
                <a:spLocks noChangeShapeType="1"/>
              </p:cNvSpPr>
              <p:nvPr/>
            </p:nvSpPr>
            <p:spPr bwMode="ltGray">
              <a:xfrm>
                <a:off x="35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72" name="Line 48"/>
              <p:cNvSpPr>
                <a:spLocks noChangeShapeType="1"/>
              </p:cNvSpPr>
              <p:nvPr/>
            </p:nvSpPr>
            <p:spPr bwMode="ltGray">
              <a:xfrm>
                <a:off x="32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/>
            </p:nvSpPr>
            <p:spPr bwMode="ltGray">
              <a:xfrm>
                <a:off x="39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/>
            </p:nvSpPr>
            <p:spPr bwMode="ltGray">
              <a:xfrm>
                <a:off x="37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ltGray">
              <a:xfrm>
                <a:off x="446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ltGray">
              <a:xfrm>
                <a:off x="422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ltGray">
              <a:xfrm>
                <a:off x="494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/>
            </p:nvSpPr>
            <p:spPr bwMode="ltGray">
              <a:xfrm>
                <a:off x="470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/>
            </p:nvSpPr>
            <p:spPr bwMode="ltGray">
              <a:xfrm>
                <a:off x="5184" y="1200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673DDD15-3567-4568-8615-E93271337F21}" type="datetimeFigureOut">
              <a:rPr lang="ru-RU" smtClean="0"/>
              <a:t>30.11.2021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229ABF5E-1A8F-46F0-8A2E-FBC3174180E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8064896" cy="1584176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>
                <a:solidFill>
                  <a:srgbClr val="7030A0"/>
                </a:solidFill>
              </a:rPr>
              <a:t>ПСИХОЛОГИЧЕСКИЕ ОСНОВЫ РАЗВИТИЯ КРЕАТИВНОГО МЫШЛЕНИЯ</a:t>
            </a:r>
            <a:endParaRPr lang="ru-RU" sz="35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i="1" dirty="0" smtClean="0">
                <a:solidFill>
                  <a:srgbClr val="C00000"/>
                </a:solidFill>
              </a:rPr>
              <a:t>Приемы и способы развития креативного мышления</a:t>
            </a:r>
            <a:endParaRPr lang="ru-RU" sz="25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524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Модели заданий: решение </a:t>
            </a:r>
            <a:r>
              <a:rPr lang="ru-RU" dirty="0" smtClean="0">
                <a:solidFill>
                  <a:srgbClr val="002060"/>
                </a:solidFill>
              </a:rPr>
              <a:t>социальных проблем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57400"/>
            <a:ext cx="8496944" cy="4683968"/>
          </a:xfrm>
        </p:spPr>
        <p:txBody>
          <a:bodyPr/>
          <a:lstStyle/>
          <a:p>
            <a:pPr algn="just"/>
            <a:r>
              <a:rPr lang="ru-RU" sz="3000" dirty="0"/>
              <a:t>погружение в проблему, имеющую </a:t>
            </a:r>
            <a:r>
              <a:rPr lang="ru-RU" sz="3000" dirty="0" smtClean="0"/>
              <a:t>социальный фокус</a:t>
            </a:r>
            <a:r>
              <a:rPr lang="ru-RU" sz="3000" dirty="0"/>
              <a:t>;</a:t>
            </a:r>
          </a:p>
          <a:p>
            <a:pPr algn="just"/>
            <a:r>
              <a:rPr lang="ru-RU" sz="3000" dirty="0" smtClean="0"/>
              <a:t>выдвижение </a:t>
            </a:r>
            <a:r>
              <a:rPr lang="ru-RU" sz="3000" dirty="0"/>
              <a:t>различных идей для </a:t>
            </a:r>
            <a:r>
              <a:rPr lang="ru-RU" sz="3000" dirty="0" smtClean="0"/>
              <a:t>возможных путей </a:t>
            </a:r>
            <a:r>
              <a:rPr lang="ru-RU" sz="3000" dirty="0"/>
              <a:t>решения социальных проблем, </a:t>
            </a:r>
            <a:r>
              <a:rPr lang="ru-RU" sz="3000" dirty="0" smtClean="0"/>
              <a:t>отвечающих заданному </a:t>
            </a:r>
            <a:r>
              <a:rPr lang="ru-RU" sz="3000" dirty="0"/>
              <a:t>сценарию;</a:t>
            </a:r>
          </a:p>
          <a:p>
            <a:pPr algn="just"/>
            <a:r>
              <a:rPr lang="ru-RU" sz="3000" dirty="0" smtClean="0"/>
              <a:t>оценка </a:t>
            </a:r>
            <a:r>
              <a:rPr lang="ru-RU" sz="3000" dirty="0"/>
              <a:t>оригинальности, </a:t>
            </a:r>
            <a:r>
              <a:rPr lang="ru-RU" sz="3000" dirty="0" smtClean="0"/>
              <a:t> и осуществимости </a:t>
            </a:r>
            <a:r>
              <a:rPr lang="ru-RU" sz="3000" dirty="0"/>
              <a:t>собственных или чужих решений;</a:t>
            </a:r>
          </a:p>
          <a:p>
            <a:pPr algn="just"/>
            <a:r>
              <a:rPr lang="ru-RU" sz="3000" dirty="0" smtClean="0"/>
              <a:t>вовлечение </a:t>
            </a:r>
            <a:r>
              <a:rPr lang="ru-RU" sz="3000" dirty="0"/>
              <a:t>в непрерывный процесс </a:t>
            </a:r>
            <a:r>
              <a:rPr lang="ru-RU" sz="3000" dirty="0" smtClean="0"/>
              <a:t>построения знания </a:t>
            </a:r>
            <a:r>
              <a:rPr lang="ru-RU" sz="3000" dirty="0"/>
              <a:t>и совершенствование решения;</a:t>
            </a:r>
          </a:p>
        </p:txBody>
      </p:sp>
    </p:spTree>
    <p:extLst>
      <p:ext uri="{BB962C8B-B14F-4D97-AF65-F5344CB8AC3E}">
        <p14:creationId xmlns:p14="http://schemas.microsoft.com/office/powerpoint/2010/main" val="248946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Примеры заданий: решение </a:t>
            </a:r>
            <a:r>
              <a:rPr lang="ru-RU" dirty="0" smtClean="0">
                <a:solidFill>
                  <a:srgbClr val="002060"/>
                </a:solidFill>
              </a:rPr>
              <a:t>социальных проблем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709" y="1916832"/>
            <a:ext cx="888329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30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Модели заданий: решение научных проблем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640960" cy="501317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Возможные сюжеты</a:t>
            </a:r>
          </a:p>
          <a:p>
            <a:pPr marL="0" indent="0">
              <a:buNone/>
            </a:pPr>
            <a:r>
              <a:rPr lang="ru-RU" sz="2000" dirty="0"/>
              <a:t>• замысел новой идеи, привносящей вклад в научное знание;</a:t>
            </a:r>
          </a:p>
          <a:p>
            <a:pPr marL="0" indent="0">
              <a:buNone/>
            </a:pPr>
            <a:r>
              <a:rPr lang="ru-RU" sz="2000" dirty="0"/>
              <a:t>• замысел эксперимента для проверки гипотезы;</a:t>
            </a:r>
          </a:p>
          <a:p>
            <a:pPr marL="0" indent="0">
              <a:buNone/>
            </a:pPr>
            <a:r>
              <a:rPr lang="ru-RU" sz="2000" dirty="0"/>
              <a:t>• замысел эксперимента для развития научной идеи;</a:t>
            </a:r>
          </a:p>
          <a:p>
            <a:pPr marL="0" indent="0">
              <a:buNone/>
            </a:pPr>
            <a:r>
              <a:rPr lang="ru-RU" sz="2000" dirty="0"/>
              <a:t>• изобретение, имеющее прикладную ценность;</a:t>
            </a:r>
          </a:p>
          <a:p>
            <a:pPr marL="0" indent="0" algn="just">
              <a:buNone/>
            </a:pPr>
            <a:r>
              <a:rPr lang="ru-RU" sz="2000" dirty="0" smtClean="0"/>
              <a:t>•планирование </a:t>
            </a:r>
            <a:r>
              <a:rPr lang="ru-RU" sz="2000" dirty="0"/>
              <a:t>новых областей применения </a:t>
            </a:r>
            <a:r>
              <a:rPr lang="ru-RU" sz="2000" dirty="0" smtClean="0"/>
              <a:t>научной/инженерной деятельности.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2060"/>
                </a:solidFill>
              </a:rPr>
              <a:t>Примеры</a:t>
            </a:r>
          </a:p>
          <a:p>
            <a:pPr marL="0" indent="0" algn="just">
              <a:buNone/>
            </a:pPr>
            <a:r>
              <a:rPr lang="ru-RU" sz="1700" i="1" dirty="0">
                <a:solidFill>
                  <a:srgbClr val="002060"/>
                </a:solidFill>
              </a:rPr>
              <a:t>• по данным наблюдений поставить исследовательские вопросы </a:t>
            </a:r>
            <a:r>
              <a:rPr lang="ru-RU" sz="1700" i="1" dirty="0" smtClean="0">
                <a:solidFill>
                  <a:srgbClr val="002060"/>
                </a:solidFill>
              </a:rPr>
              <a:t>или выдвинуть гипотезы,</a:t>
            </a:r>
            <a:endParaRPr lang="ru-RU" sz="1700" i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700" i="1" dirty="0">
                <a:solidFill>
                  <a:srgbClr val="002060"/>
                </a:solidFill>
              </a:rPr>
              <a:t>• используя различное оборудование, изобрести что-либо </a:t>
            </a:r>
            <a:r>
              <a:rPr lang="ru-RU" sz="1700" i="1" dirty="0" smtClean="0">
                <a:solidFill>
                  <a:srgbClr val="002060"/>
                </a:solidFill>
              </a:rPr>
              <a:t>в лабораторных </a:t>
            </a:r>
            <a:r>
              <a:rPr lang="ru-RU" sz="1700" i="1" dirty="0">
                <a:solidFill>
                  <a:srgbClr val="002060"/>
                </a:solidFill>
              </a:rPr>
              <a:t>условиях, и усовершенствовать своё изобретение</a:t>
            </a:r>
            <a:r>
              <a:rPr lang="ru-RU" sz="1700" i="1" dirty="0" smtClean="0">
                <a:solidFill>
                  <a:srgbClr val="002060"/>
                </a:solidFill>
              </a:rPr>
              <a:t>, </a:t>
            </a:r>
          </a:p>
          <a:p>
            <a:pPr marL="0" indent="0" algn="just">
              <a:buNone/>
            </a:pPr>
            <a:r>
              <a:rPr lang="ru-RU" sz="1700" i="1" dirty="0" smtClean="0">
                <a:solidFill>
                  <a:srgbClr val="002060"/>
                </a:solidFill>
              </a:rPr>
              <a:t>• </a:t>
            </a:r>
            <a:r>
              <a:rPr lang="ru-RU" sz="1700" i="1" dirty="0">
                <a:solidFill>
                  <a:srgbClr val="002060"/>
                </a:solidFill>
              </a:rPr>
              <a:t>предложить различные методы, позволяющие </a:t>
            </a:r>
            <a:r>
              <a:rPr lang="ru-RU" sz="1700" i="1" dirty="0" smtClean="0">
                <a:solidFill>
                  <a:srgbClr val="002060"/>
                </a:solidFill>
              </a:rPr>
              <a:t>продемонстрировать определённые </a:t>
            </a:r>
            <a:r>
              <a:rPr lang="ru-RU" sz="1700" i="1" dirty="0">
                <a:solidFill>
                  <a:srgbClr val="002060"/>
                </a:solidFill>
              </a:rPr>
              <a:t>свойства данных или геометрических </a:t>
            </a:r>
            <a:r>
              <a:rPr lang="ru-RU" sz="1700" i="1" dirty="0" smtClean="0">
                <a:solidFill>
                  <a:srgbClr val="002060"/>
                </a:solidFill>
              </a:rPr>
              <a:t>фигур </a:t>
            </a:r>
          </a:p>
          <a:p>
            <a:pPr marL="0" indent="0" algn="just">
              <a:buNone/>
            </a:pPr>
            <a:r>
              <a:rPr lang="ru-RU" sz="1700" i="1" dirty="0" smtClean="0">
                <a:solidFill>
                  <a:srgbClr val="002060"/>
                </a:solidFill>
              </a:rPr>
              <a:t>• </a:t>
            </a:r>
            <a:r>
              <a:rPr lang="ru-RU" sz="1700" i="1" dirty="0">
                <a:solidFill>
                  <a:srgbClr val="002060"/>
                </a:solidFill>
              </a:rPr>
              <a:t>сделать как можно больше валидных выводов, следующих </a:t>
            </a:r>
            <a:r>
              <a:rPr lang="ru-RU" sz="1700" i="1" dirty="0" smtClean="0">
                <a:solidFill>
                  <a:srgbClr val="002060"/>
                </a:solidFill>
              </a:rPr>
              <a:t>из представленного </a:t>
            </a:r>
            <a:r>
              <a:rPr lang="ru-RU" sz="1700" i="1" dirty="0">
                <a:solidFill>
                  <a:srgbClr val="002060"/>
                </a:solidFill>
              </a:rPr>
              <a:t>набора данных</a:t>
            </a:r>
          </a:p>
        </p:txBody>
      </p:sp>
    </p:spTree>
    <p:extLst>
      <p:ext uri="{BB962C8B-B14F-4D97-AF65-F5344CB8AC3E}">
        <p14:creationId xmlns:p14="http://schemas.microsoft.com/office/powerpoint/2010/main" val="1976006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Примеры заданий: решение </a:t>
            </a:r>
            <a:r>
              <a:rPr lang="ru-RU" dirty="0" smtClean="0">
                <a:solidFill>
                  <a:srgbClr val="002060"/>
                </a:solidFill>
              </a:rPr>
              <a:t>научных проблем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62" r="54561"/>
          <a:stretch/>
        </p:blipFill>
        <p:spPr>
          <a:xfrm>
            <a:off x="1979712" y="1736082"/>
            <a:ext cx="4464496" cy="52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6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31142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Специфика заданий на решение </a:t>
            </a:r>
            <a:r>
              <a:rPr lang="ru-RU" dirty="0" smtClean="0">
                <a:solidFill>
                  <a:srgbClr val="002060"/>
                </a:solidFill>
              </a:rPr>
              <a:t>научных проблем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/>
              <a:t>Задания сфокусированы на</a:t>
            </a:r>
          </a:p>
          <a:p>
            <a:r>
              <a:rPr lang="ru-RU" sz="2200" dirty="0"/>
              <a:t>(1) процессе выдвижения новых идей, а не на</a:t>
            </a:r>
          </a:p>
          <a:p>
            <a:r>
              <a:rPr lang="ru-RU" sz="2200" dirty="0"/>
              <a:t>применении уже известных знаний;</a:t>
            </a:r>
          </a:p>
          <a:p>
            <a:r>
              <a:rPr lang="ru-RU" sz="2200" dirty="0"/>
              <a:t>(2) оригинальности предлагаемых подходов и решений</a:t>
            </a:r>
          </a:p>
          <a:p>
            <a:r>
              <a:rPr lang="ru-RU" sz="2200" dirty="0"/>
              <a:t>(при условии, что ответы имеют смысл и ценность);</a:t>
            </a:r>
          </a:p>
          <a:p>
            <a:r>
              <a:rPr lang="ru-RU" sz="2200" dirty="0"/>
              <a:t>(3) открытых проблемах, допускающих альтернативные</a:t>
            </a:r>
          </a:p>
          <a:p>
            <a:r>
              <a:rPr lang="ru-RU" sz="2200" dirty="0"/>
              <a:t>решения и потому требующих серии приближений и</a:t>
            </a:r>
          </a:p>
          <a:p>
            <a:r>
              <a:rPr lang="ru-RU" sz="2200" dirty="0"/>
              <a:t>уточнений;</a:t>
            </a:r>
          </a:p>
          <a:p>
            <a:r>
              <a:rPr lang="ru-RU" sz="2200" dirty="0"/>
              <a:t>(4) способах и процессе получения решения, а не ответе.</a:t>
            </a:r>
          </a:p>
        </p:txBody>
      </p:sp>
    </p:spTree>
    <p:extLst>
      <p:ext uri="{BB962C8B-B14F-4D97-AF65-F5344CB8AC3E}">
        <p14:creationId xmlns:p14="http://schemas.microsoft.com/office/powerpoint/2010/main" val="3632705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Модели заданий: выдвижение </a:t>
            </a:r>
            <a:r>
              <a:rPr lang="ru-RU" dirty="0" smtClean="0">
                <a:solidFill>
                  <a:srgbClr val="002060"/>
                </a:solidFill>
              </a:rPr>
              <a:t>разнообразных идей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568952" cy="4752528"/>
          </a:xfrm>
        </p:spPr>
        <p:txBody>
          <a:bodyPr/>
          <a:lstStyle/>
          <a:p>
            <a:r>
              <a:rPr lang="ru-RU" sz="2200" dirty="0"/>
              <a:t>В задании требуется предложить несколько разных решений</a:t>
            </a:r>
            <a:r>
              <a:rPr lang="ru-RU" sz="2200" dirty="0" smtClean="0"/>
              <a:t>, значимо </a:t>
            </a:r>
            <a:r>
              <a:rPr lang="ru-RU" sz="2200" dirty="0"/>
              <a:t>отличающихся друг от друга (например, методом);</a:t>
            </a:r>
          </a:p>
          <a:p>
            <a:r>
              <a:rPr lang="ru-RU" sz="2200" dirty="0"/>
              <a:t>Все решения должны соответствовать исследуемой</a:t>
            </a:r>
          </a:p>
          <a:p>
            <a:r>
              <a:rPr lang="ru-RU" sz="2200" dirty="0"/>
              <a:t>проблеме/задаче.</a:t>
            </a:r>
          </a:p>
          <a:p>
            <a:r>
              <a:rPr lang="ru-RU" sz="2200" dirty="0"/>
              <a:t>Могут использоваться различные форматы заданий – </a:t>
            </a:r>
            <a:r>
              <a:rPr lang="ru-RU" sz="2200" dirty="0" smtClean="0"/>
              <a:t>записать заголовок </a:t>
            </a:r>
            <a:r>
              <a:rPr lang="ru-RU" sz="2200" dirty="0"/>
              <a:t>или рассказ, составить художественную композицию</a:t>
            </a:r>
            <a:r>
              <a:rPr lang="ru-RU" sz="2200" dirty="0" smtClean="0"/>
              <a:t>, предложить </a:t>
            </a:r>
            <a:r>
              <a:rPr lang="ru-RU" sz="2200" dirty="0"/>
              <a:t>научные методы или поставить вопросы и т.п.</a:t>
            </a:r>
          </a:p>
          <a:p>
            <a:r>
              <a:rPr lang="ru-RU" sz="2200" dirty="0"/>
              <a:t>Критерии оценки (ДА/НЕТ):</a:t>
            </a:r>
          </a:p>
          <a:p>
            <a:r>
              <a:rPr lang="ru-RU" sz="2200" dirty="0"/>
              <a:t>1) правомерность, адекватность ответа заданию;</a:t>
            </a:r>
          </a:p>
          <a:p>
            <a:r>
              <a:rPr lang="ru-RU" sz="2200" dirty="0"/>
              <a:t>2) оригинальность; и</a:t>
            </a:r>
          </a:p>
          <a:p>
            <a:r>
              <a:rPr lang="ru-RU" sz="2200" dirty="0"/>
              <a:t>3) значимость, полезность, ценность ответа.</a:t>
            </a:r>
          </a:p>
        </p:txBody>
      </p:sp>
    </p:spTree>
    <p:extLst>
      <p:ext uri="{BB962C8B-B14F-4D97-AF65-F5344CB8AC3E}">
        <p14:creationId xmlns:p14="http://schemas.microsoft.com/office/powerpoint/2010/main" val="1931350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Модели заданий: уточнение и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совершенствование идей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/>
              <a:t>Возможные форматы заданий</a:t>
            </a:r>
          </a:p>
          <a:p>
            <a:r>
              <a:rPr lang="ru-RU" sz="2200" dirty="0"/>
              <a:t>• усовершенствовать идею методом последовательных</a:t>
            </a:r>
          </a:p>
          <a:p>
            <a:r>
              <a:rPr lang="ru-RU" sz="2200" dirty="0"/>
              <a:t>уточнений,</a:t>
            </a:r>
          </a:p>
          <a:p>
            <a:r>
              <a:rPr lang="ru-RU" sz="2200" dirty="0"/>
              <a:t>• адаптировать идею с учётом дополнительных</a:t>
            </a:r>
          </a:p>
          <a:p>
            <a:r>
              <a:rPr lang="ru-RU" sz="2200" dirty="0"/>
              <a:t>требований, дополнительной информации или</a:t>
            </a:r>
          </a:p>
          <a:p>
            <a:r>
              <a:rPr lang="ru-RU" sz="2200" dirty="0"/>
              <a:t>ограничений,</a:t>
            </a:r>
          </a:p>
          <a:p>
            <a:r>
              <a:rPr lang="ru-RU" sz="2200" dirty="0"/>
              <a:t>• адаптировать свои идеи с учётом целевой аудитории,</a:t>
            </a:r>
          </a:p>
          <a:p>
            <a:r>
              <a:rPr lang="ru-RU" sz="2200" dirty="0"/>
              <a:t>• сопоставить успешные итерации,</a:t>
            </a:r>
          </a:p>
          <a:p>
            <a:r>
              <a:rPr lang="ru-RU" sz="2200" dirty="0"/>
              <a:t>• обосновать производимые уточнения.</a:t>
            </a:r>
          </a:p>
        </p:txBody>
      </p:sp>
    </p:spTree>
    <p:extLst>
      <p:ext uri="{BB962C8B-B14F-4D97-AF65-F5344CB8AC3E}">
        <p14:creationId xmlns:p14="http://schemas.microsoft.com/office/powerpoint/2010/main" val="890076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Модели заданий: оценка и отбор идей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057400"/>
            <a:ext cx="7990656" cy="4683968"/>
          </a:xfrm>
        </p:spPr>
        <p:txBody>
          <a:bodyPr/>
          <a:lstStyle/>
          <a:p>
            <a:r>
              <a:rPr lang="ru-RU" sz="2200" dirty="0"/>
              <a:t>Возможные форматы заданий</a:t>
            </a:r>
          </a:p>
          <a:p>
            <a:r>
              <a:rPr lang="ru-RU" sz="2200" dirty="0"/>
              <a:t>• оценить с определённой точки зрения сильные и</a:t>
            </a:r>
          </a:p>
          <a:p>
            <a:r>
              <a:rPr lang="ru-RU" sz="2200" dirty="0"/>
              <a:t>слабые стороны собственного или чужого</a:t>
            </a:r>
          </a:p>
          <a:p>
            <a:r>
              <a:rPr lang="ru-RU" sz="2200" dirty="0"/>
              <a:t>продукта/идеи,</a:t>
            </a:r>
          </a:p>
          <a:p>
            <a:r>
              <a:rPr lang="ru-RU" sz="2200" dirty="0"/>
              <a:t>• отделить оригинальные идеи, имеющие креативную</a:t>
            </a:r>
          </a:p>
          <a:p>
            <a:r>
              <a:rPr lang="ru-RU" sz="2200" dirty="0"/>
              <a:t>ценность, от тривиальных и неинтересных идей,</a:t>
            </a:r>
          </a:p>
          <a:p>
            <a:r>
              <a:rPr lang="ru-RU" sz="2200" dirty="0"/>
              <a:t>например, выделить решения, которые действительно</a:t>
            </a:r>
          </a:p>
          <a:p>
            <a:r>
              <a:rPr lang="ru-RU" sz="2200" dirty="0"/>
              <a:t>эффективны, экономичны и инновационны,</a:t>
            </a:r>
          </a:p>
          <a:p>
            <a:r>
              <a:rPr lang="ru-RU" sz="2200" dirty="0"/>
              <a:t>• выбрать наиболее креативные продукты/идеи,</a:t>
            </a:r>
          </a:p>
          <a:p>
            <a:r>
              <a:rPr lang="ru-RU" sz="2200" dirty="0"/>
              <a:t>• расположить продукты/идеи в порядке убывания</a:t>
            </a:r>
          </a:p>
          <a:p>
            <a:r>
              <a:rPr lang="ru-RU" sz="2200" dirty="0"/>
              <a:t>креативности.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21257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1556792"/>
            <a:ext cx="2878088" cy="3456384"/>
          </a:xfrm>
        </p:spPr>
        <p:txBody>
          <a:bodyPr/>
          <a:lstStyle/>
          <a:p>
            <a:r>
              <a:rPr lang="ru-RU" dirty="0"/>
              <a:t>Примеры заданий: оценка и отбор идей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0952"/>
            <a:ext cx="4968552" cy="681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46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Учёт возрастных особенностей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568952" cy="4941168"/>
          </a:xfrm>
        </p:spPr>
        <p:txBody>
          <a:bodyPr/>
          <a:lstStyle/>
          <a:p>
            <a:r>
              <a:rPr lang="ru-RU" dirty="0"/>
              <a:t>Использование релевантных возрасту (опыту,</a:t>
            </a:r>
          </a:p>
          <a:p>
            <a:r>
              <a:rPr lang="ru-RU" dirty="0"/>
              <a:t>предметному знанию, интересам, </a:t>
            </a:r>
            <a:r>
              <a:rPr lang="ru-RU" dirty="0" smtClean="0"/>
              <a:t>познавательным возможностям</a:t>
            </a:r>
            <a:r>
              <a:rPr lang="ru-RU" dirty="0"/>
              <a:t>)</a:t>
            </a:r>
          </a:p>
          <a:p>
            <a:r>
              <a:rPr lang="ru-RU" dirty="0"/>
              <a:t>• ситуаций</a:t>
            </a:r>
          </a:p>
          <a:p>
            <a:pPr algn="just"/>
            <a:r>
              <a:rPr lang="ru-RU" dirty="0"/>
              <a:t>• лексического материала, грамматических конструкций </a:t>
            </a:r>
            <a:r>
              <a:rPr lang="ru-RU" dirty="0" smtClean="0"/>
              <a:t>и изобразительно-выразительных </a:t>
            </a:r>
            <a:r>
              <a:rPr lang="ru-RU" dirty="0"/>
              <a:t>средств</a:t>
            </a:r>
          </a:p>
        </p:txBody>
      </p:sp>
    </p:spTree>
    <p:extLst>
      <p:ext uri="{BB962C8B-B14F-4D97-AF65-F5344CB8AC3E}">
        <p14:creationId xmlns:p14="http://schemas.microsoft.com/office/powerpoint/2010/main" val="377190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06680" cy="1143000"/>
          </a:xfrm>
        </p:spPr>
        <p:txBody>
          <a:bodyPr/>
          <a:lstStyle/>
          <a:p>
            <a:r>
              <a:rPr lang="ru-RU" dirty="0" smtClean="0"/>
              <a:t>ОТЛИЧИТЕЛЬНЫЕ ЧЕРТЫ ТВОРЧЕСКОГО МЫШЛЕНИЯ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Пластично, так как творческие люди предлагают  множество решений в тех случаях, когда обычный человек  может найти лишь одно.</a:t>
            </a:r>
          </a:p>
          <a:p>
            <a:r>
              <a:rPr lang="ru-RU" dirty="0" smtClean="0"/>
              <a:t>Подвижно, т.е. для творческого мышления не составляет труда перейти от одного вида аспекта проблемы к другому, не ограничиваясь одной точкой зрения.</a:t>
            </a:r>
          </a:p>
        </p:txBody>
      </p:sp>
    </p:spTree>
    <p:extLst>
      <p:ext uri="{BB962C8B-B14F-4D97-AF65-F5344CB8AC3E}">
        <p14:creationId xmlns:p14="http://schemas.microsoft.com/office/powerpoint/2010/main" val="10679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Структура заданий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Последовательность нескольких (от 2-х до 6-ти</a:t>
            </a:r>
            <a:r>
              <a:rPr lang="ru-RU" dirty="0" smtClean="0"/>
              <a:t>) экранов</a:t>
            </a:r>
            <a:r>
              <a:rPr lang="ru-RU" dirty="0"/>
              <a:t>, содержащих</a:t>
            </a:r>
          </a:p>
          <a:p>
            <a:r>
              <a:rPr lang="ru-RU" dirty="0"/>
              <a:t>• мотивационную часть</a:t>
            </a:r>
          </a:p>
          <a:p>
            <a:r>
              <a:rPr lang="ru-RU" dirty="0"/>
              <a:t>• обучающую часть (при необходимости)</a:t>
            </a:r>
          </a:p>
          <a:p>
            <a:r>
              <a:rPr lang="ru-RU" dirty="0"/>
              <a:t>• вопросы, направленные на проверку </a:t>
            </a:r>
            <a:r>
              <a:rPr lang="ru-RU" dirty="0" smtClean="0"/>
              <a:t>различных аспектов </a:t>
            </a:r>
            <a:r>
              <a:rPr lang="ru-RU" dirty="0"/>
              <a:t>компетентностной модели</a:t>
            </a:r>
          </a:p>
        </p:txBody>
      </p:sp>
    </p:spTree>
    <p:extLst>
      <p:ext uri="{BB962C8B-B14F-4D97-AF65-F5344CB8AC3E}">
        <p14:creationId xmlns:p14="http://schemas.microsoft.com/office/powerpoint/2010/main" val="3098926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Типы ответов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4797152"/>
          </a:xfrm>
        </p:spPr>
        <p:txBody>
          <a:bodyPr/>
          <a:lstStyle/>
          <a:p>
            <a:r>
              <a:rPr lang="ru-RU" sz="1800" b="1" dirty="0"/>
              <a:t>Свободно конструируемые ответы</a:t>
            </a:r>
            <a:r>
              <a:rPr lang="ru-RU" sz="1800" dirty="0"/>
              <a:t>:</a:t>
            </a:r>
          </a:p>
          <a:p>
            <a:pPr algn="just"/>
            <a:r>
              <a:rPr lang="ru-RU" sz="1800" dirty="0"/>
              <a:t>• </a:t>
            </a:r>
            <a:r>
              <a:rPr lang="ru-RU" sz="1800" b="1" i="1" dirty="0"/>
              <a:t>письменный ответ </a:t>
            </a:r>
            <a:r>
              <a:rPr lang="ru-RU" sz="1800" dirty="0"/>
              <a:t>– от нескольких слов (например, заголовок к </a:t>
            </a:r>
            <a:r>
              <a:rPr lang="ru-RU" sz="1800" dirty="0" smtClean="0"/>
              <a:t>иллюстрации или </a:t>
            </a:r>
            <a:r>
              <a:rPr lang="ru-RU" sz="1800" dirty="0"/>
              <a:t>ответ на научный вопрос) до короткого текста (например, концовка </a:t>
            </a:r>
            <a:r>
              <a:rPr lang="ru-RU" sz="1800" dirty="0" smtClean="0"/>
              <a:t>рассказа или </a:t>
            </a:r>
            <a:r>
              <a:rPr lang="ru-RU" sz="1800" dirty="0"/>
              <a:t>пояснение проектной идеи);</a:t>
            </a:r>
          </a:p>
          <a:p>
            <a:pPr algn="just"/>
            <a:r>
              <a:rPr lang="ru-RU" sz="1800" dirty="0"/>
              <a:t>• </a:t>
            </a:r>
            <a:r>
              <a:rPr lang="ru-RU" sz="1800" b="1" i="1" dirty="0"/>
              <a:t>ответ с помощью визуальных средств </a:t>
            </a:r>
            <a:r>
              <a:rPr lang="ru-RU" sz="1800" dirty="0"/>
              <a:t>(например, дизайн постера, </a:t>
            </a:r>
            <a:r>
              <a:rPr lang="ru-RU" sz="1800" dirty="0" smtClean="0"/>
              <a:t>или изготовление </a:t>
            </a:r>
            <a:r>
              <a:rPr lang="ru-RU" sz="1800" dirty="0"/>
              <a:t>изображения с помощью набора заданных форм и средств), </a:t>
            </a:r>
            <a:r>
              <a:rPr lang="ru-RU" sz="1800" dirty="0" smtClean="0"/>
              <a:t>которые поддерживаются </a:t>
            </a:r>
            <a:r>
              <a:rPr lang="ru-RU" sz="1800" dirty="0"/>
              <a:t>простейшими графическими редакторами.</a:t>
            </a:r>
          </a:p>
          <a:p>
            <a:r>
              <a:rPr lang="ru-RU" sz="1800" dirty="0"/>
              <a:t>• </a:t>
            </a:r>
            <a:r>
              <a:rPr lang="ru-RU" sz="1800" b="1" dirty="0"/>
              <a:t>Ответы на интерактивные задания</a:t>
            </a:r>
            <a:r>
              <a:rPr lang="ru-RU" sz="1800" dirty="0"/>
              <a:t>, выполненные в виде </a:t>
            </a:r>
            <a:r>
              <a:rPr lang="ru-RU" sz="1800" dirty="0" smtClean="0"/>
              <a:t>симуляций (</a:t>
            </a:r>
            <a:r>
              <a:rPr lang="ru-RU" sz="1800" dirty="0"/>
              <a:t>например, научное исследование в виртуальной лаборатории), проектов </a:t>
            </a:r>
            <a:r>
              <a:rPr lang="ru-RU" sz="1800" dirty="0" smtClean="0"/>
              <a:t>с открытым </a:t>
            </a:r>
            <a:r>
              <a:rPr lang="ru-RU" sz="1800" dirty="0"/>
              <a:t>ответом и инженерных задач (например, создание </a:t>
            </a:r>
            <a:r>
              <a:rPr lang="ru-RU" sz="1800" dirty="0" smtClean="0"/>
              <a:t>необычного объекта </a:t>
            </a:r>
            <a:r>
              <a:rPr lang="ru-RU" sz="1800" dirty="0"/>
              <a:t>с помощью набора инструментов).</a:t>
            </a:r>
          </a:p>
          <a:p>
            <a:r>
              <a:rPr lang="ru-RU" sz="1800" dirty="0"/>
              <a:t>• </a:t>
            </a:r>
            <a:r>
              <a:rPr lang="ru-RU" sz="1800" b="1" dirty="0"/>
              <a:t>Простой и сложный множественный выбор</a:t>
            </a:r>
            <a:r>
              <a:rPr lang="ru-RU" sz="1800" dirty="0"/>
              <a:t>:</a:t>
            </a:r>
          </a:p>
          <a:p>
            <a:r>
              <a:rPr lang="ru-RU" sz="1800" dirty="0"/>
              <a:t>• выбор </a:t>
            </a:r>
            <a:r>
              <a:rPr lang="ru-RU" sz="1800" b="1" i="1" dirty="0"/>
              <a:t>одного ответа </a:t>
            </a:r>
            <a:r>
              <a:rPr lang="ru-RU" sz="1800" dirty="0"/>
              <a:t>из списка (например, выбор креативной идеи)</a:t>
            </a:r>
          </a:p>
          <a:p>
            <a:pPr algn="just"/>
            <a:r>
              <a:rPr lang="ru-RU" sz="1800" dirty="0"/>
              <a:t>• </a:t>
            </a:r>
            <a:r>
              <a:rPr lang="ru-RU" sz="1800" b="1" i="1" dirty="0"/>
              <a:t>перетаскивание и заполнение ячейки для ответа </a:t>
            </a:r>
            <a:r>
              <a:rPr lang="ru-RU" sz="1800" dirty="0"/>
              <a:t>(например, </a:t>
            </a:r>
            <a:r>
              <a:rPr lang="ru-RU" sz="1800" dirty="0" smtClean="0"/>
              <a:t>установление соответствия</a:t>
            </a:r>
            <a:r>
              <a:rPr lang="ru-RU" sz="1800" dirty="0"/>
              <a:t>, упорядочивание или маркировка и классификация идей).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56967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568952" cy="1368152"/>
          </a:xfrm>
        </p:spPr>
        <p:txBody>
          <a:bodyPr/>
          <a:lstStyle/>
          <a:p>
            <a:pPr algn="ctr"/>
            <a:r>
              <a:rPr lang="ru-RU" dirty="0" smtClean="0"/>
              <a:t>Задания на креативное мышление сфокусированы 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57400"/>
            <a:ext cx="7774632" cy="4611960"/>
          </a:xfrm>
        </p:spPr>
        <p:txBody>
          <a:bodyPr/>
          <a:lstStyle/>
          <a:p>
            <a:r>
              <a:rPr lang="ru-RU" sz="2500" dirty="0" smtClean="0"/>
              <a:t> процессе выдвижения новых идей, а не на применении уже известных знаний;</a:t>
            </a:r>
          </a:p>
          <a:p>
            <a:r>
              <a:rPr lang="ru-RU" sz="2500" dirty="0" smtClean="0"/>
              <a:t>оригинальности предлагаемых подходов и решений (при условии, что ответы имеют смысл и ценность);</a:t>
            </a:r>
          </a:p>
          <a:p>
            <a:r>
              <a:rPr lang="ru-RU" sz="2500" dirty="0" smtClean="0"/>
              <a:t>открытых проблемах, допускающих альтернативные решения и потому требующих серии приближений и уточнений;</a:t>
            </a:r>
          </a:p>
          <a:p>
            <a:r>
              <a:rPr lang="ru-RU" sz="2500" dirty="0" smtClean="0"/>
              <a:t>способах и процессе получения решения, а не ответе.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6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Маркеры различных типов заданий на креативное мышление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57400"/>
            <a:ext cx="8640960" cy="4539952"/>
          </a:xfrm>
        </p:spPr>
        <p:txBody>
          <a:bodyPr/>
          <a:lstStyle/>
          <a:p>
            <a:r>
              <a:rPr lang="ru-RU" dirty="0" smtClean="0"/>
              <a:t>Маркер для заданий на выдвижение разнообразных идей: постарайтесь предложить идеи, которые как можно больше отличаются друг от друга;</a:t>
            </a:r>
          </a:p>
          <a:p>
            <a:r>
              <a:rPr lang="ru-RU" dirty="0" smtClean="0"/>
              <a:t>Маркер для заданий на выдвижение креативной идеи: постарайтесь предложить такую идею, которая придёт в голову не каждому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61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 определения креативности мышления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Допустимость и необходимость альтернативных решений</a:t>
            </a:r>
          </a:p>
          <a:p>
            <a:r>
              <a:rPr lang="ru-RU" dirty="0" smtClean="0"/>
              <a:t>Использование при оценке критериев</a:t>
            </a:r>
          </a:p>
          <a:p>
            <a:pPr marL="0" indent="0">
              <a:buNone/>
            </a:pPr>
            <a:r>
              <a:rPr lang="ru-RU" dirty="0" smtClean="0"/>
              <a:t>-оригинальность</a:t>
            </a:r>
          </a:p>
          <a:p>
            <a:pPr marL="0" indent="0">
              <a:buNone/>
            </a:pPr>
            <a:r>
              <a:rPr lang="ru-RU" dirty="0" smtClean="0"/>
              <a:t>-разнообразие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6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приемы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057400"/>
            <a:ext cx="7774632" cy="4683968"/>
          </a:xfrm>
        </p:spPr>
        <p:txBody>
          <a:bodyPr/>
          <a:lstStyle/>
          <a:p>
            <a:r>
              <a:rPr lang="ru-RU" sz="2500" dirty="0" smtClean="0"/>
              <a:t>„Функциональный анализ” (ФА) и "структурный анализ" (СА).</a:t>
            </a:r>
          </a:p>
          <a:p>
            <a:r>
              <a:rPr lang="ru-RU" sz="2500" dirty="0" smtClean="0"/>
              <a:t> Например, испытуемому предлагается провести СА и ФА такого предмета, как велосипед (СА и ФА могут подвергаться и явления), испытуемый проводит анализы: СА - рама, седло, спицы и т.п., ФА – средство передвижения: удобный, эстетичный и т.п. Необходимо назвать как можно больше оригинальных способов применения данного предмета, его функций, составных частей.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5493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Оценка всех факторов (ОПФ) в предложенной ситуации. </a:t>
            </a:r>
          </a:p>
          <a:p>
            <a:r>
              <a:rPr lang="ru-RU" sz="2800" dirty="0" smtClean="0"/>
              <a:t>Например, испытуемому предлагается такая ситуация: в метро девушка, что стоит рядом с ним, уронила свой зонтик на рельсы. Что сделает он? Необходимо рассмотреть, оценить все возможные "факторы" данной ситуации. "Цели, задачи, намерения" (ЦЗН), приведшие к данной ситуации и определяющие ее развитие.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274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848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95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Задание 3.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500" dirty="0" smtClean="0"/>
              <a:t>Потренируйтесь </a:t>
            </a:r>
            <a:r>
              <a:rPr lang="ru-RU" sz="2500" dirty="0"/>
              <a:t>в «мозговом штурме» с помощью карандаша и бумаги:</a:t>
            </a:r>
          </a:p>
          <a:p>
            <a:pPr marL="0" indent="0" algn="just">
              <a:buNone/>
            </a:pPr>
            <a:r>
              <a:rPr lang="ru-RU" sz="2500" dirty="0"/>
              <a:t>«Запишите все способы, которыми Вы могли бы усовершенствовать карандаш, чтобы сделать его удобнее для использования. Помните, что подходят все ответы, если они реально выполни­мы. Создавайте Ваши идеи свободно в соответствии с Вашим желанием».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3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663352"/>
          </a:xfrm>
        </p:spPr>
        <p:txBody>
          <a:bodyPr/>
          <a:lstStyle/>
          <a:p>
            <a:pPr algn="ctr"/>
            <a:r>
              <a:rPr lang="ru-RU" dirty="0"/>
              <a:t>Задание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88840"/>
            <a:ext cx="8640960" cy="4752528"/>
          </a:xfrm>
        </p:spPr>
        <p:txBody>
          <a:bodyPr/>
          <a:lstStyle/>
          <a:p>
            <a:pPr marL="0" indent="0">
              <a:buNone/>
            </a:pPr>
            <a:r>
              <a:rPr lang="ru-RU" sz="2500" dirty="0" smtClean="0"/>
              <a:t>Взгляните </a:t>
            </a:r>
            <a:r>
              <a:rPr lang="ru-RU" sz="2500" dirty="0"/>
              <a:t>на список, составленный Вами по заданию 3. Попытайтесь оценить Ваши ответы, отвечая на следующие вопросы:</a:t>
            </a:r>
          </a:p>
          <a:p>
            <a:pPr marL="0" indent="0">
              <a:buNone/>
            </a:pPr>
            <a:r>
              <a:rPr lang="ru-RU" sz="2500" dirty="0"/>
              <a:t>1. Прокомментируйте количество и разнообразие ответов.</a:t>
            </a:r>
          </a:p>
          <a:p>
            <a:pPr marL="0" indent="0">
              <a:buNone/>
            </a:pPr>
            <a:r>
              <a:rPr lang="ru-RU" sz="2500" dirty="0"/>
              <a:t>2. Ваши ответы действительно решают проблему или они порождают новые?</a:t>
            </a:r>
          </a:p>
          <a:p>
            <a:pPr marL="0" indent="0">
              <a:buNone/>
            </a:pPr>
            <a:r>
              <a:rPr lang="ru-RU" sz="2500" dirty="0"/>
              <a:t>3. Можно ли использовать Ваши ответы сейчас или в недалеком будущем?</a:t>
            </a:r>
          </a:p>
          <a:p>
            <a:pPr marL="0" indent="0">
              <a:buNone/>
            </a:pPr>
            <a:r>
              <a:rPr lang="ru-RU" sz="2500" dirty="0"/>
              <a:t>4. Способны ли люди сделать это в действительности?</a:t>
            </a:r>
          </a:p>
          <a:p>
            <a:pPr marL="0" indent="0">
              <a:buNone/>
            </a:pPr>
            <a:r>
              <a:rPr lang="ru-RU" sz="2500" dirty="0"/>
              <a:t>5. Попытайтесь описать, как появились Ваши ответы.       Влекла ли одна идея за собой другую?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676456" cy="4941168"/>
          </a:xfrm>
        </p:spPr>
        <p:txBody>
          <a:bodyPr/>
          <a:lstStyle/>
          <a:p>
            <a:r>
              <a:rPr lang="ru-RU" sz="2800" dirty="0" smtClean="0"/>
              <a:t>Оригинально, оно порождает неожиданные, непривычные решения</a:t>
            </a:r>
          </a:p>
          <a:p>
            <a:r>
              <a:rPr lang="ru-RU" sz="2800" dirty="0" smtClean="0"/>
              <a:t>Богатство мысли;</a:t>
            </a:r>
          </a:p>
          <a:p>
            <a:r>
              <a:rPr lang="ru-RU" sz="2800" dirty="0" smtClean="0"/>
              <a:t>Гибкость мысли;</a:t>
            </a:r>
          </a:p>
          <a:p>
            <a:r>
              <a:rPr lang="ru-RU" sz="2800" dirty="0" smtClean="0"/>
              <a:t>Оригинальность;</a:t>
            </a:r>
          </a:p>
          <a:p>
            <a:r>
              <a:rPr lang="ru-RU" sz="2800" dirty="0" smtClean="0"/>
              <a:t>Любознательность;</a:t>
            </a:r>
          </a:p>
          <a:p>
            <a:r>
              <a:rPr lang="ru-RU" sz="2800" dirty="0" smtClean="0"/>
              <a:t>Фантастичность;</a:t>
            </a:r>
          </a:p>
          <a:p>
            <a:r>
              <a:rPr lang="ru-RU" sz="2800" dirty="0" smtClean="0"/>
              <a:t>Умение видеть проблему</a:t>
            </a:r>
          </a:p>
          <a:p>
            <a:r>
              <a:rPr lang="ru-RU" sz="2800" dirty="0" smtClean="0"/>
              <a:t>Беглость;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8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Задание 5.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000" dirty="0" smtClean="0"/>
              <a:t>Цель </a:t>
            </a:r>
            <a:r>
              <a:rPr lang="ru-RU" sz="3000" dirty="0"/>
              <a:t>этого задания – дать от 10 до 30 ответов в одно слово на вопрос в течение 3-х минут.</a:t>
            </a:r>
          </a:p>
          <a:p>
            <a:pPr marL="0" indent="0">
              <a:buNone/>
            </a:pPr>
            <a:r>
              <a:rPr lang="ru-RU" sz="3000" dirty="0"/>
              <a:t>«В каких видах может быть одно и то же дерево?»</a:t>
            </a:r>
          </a:p>
          <a:p>
            <a:pPr marL="0" indent="0">
              <a:buNone/>
            </a:pPr>
            <a:r>
              <a:rPr lang="ru-RU" sz="3000" dirty="0"/>
              <a:t>Запишите ответы в тетрадь. Способны ли Вы выполнить это задание (перечислить по крайней мере 10 ответов) за три минуты?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6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3400"/>
            <a:ext cx="7702624" cy="5913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Задание </a:t>
            </a:r>
            <a:r>
              <a:rPr lang="ru-RU" dirty="0"/>
              <a:t>6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075240" cy="55446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Назовите как можно больше способов, видов, характеристик:</a:t>
            </a:r>
          </a:p>
          <a:p>
            <a:pPr marL="0" indent="0">
              <a:buNone/>
            </a:pPr>
            <a:r>
              <a:rPr lang="ru-RU" dirty="0"/>
              <a:t>1. Как может выглядеть здание?</a:t>
            </a:r>
          </a:p>
          <a:p>
            <a:pPr marL="0" indent="0">
              <a:buNone/>
            </a:pPr>
            <a:r>
              <a:rPr lang="ru-RU" dirty="0"/>
              <a:t>2. Как может рычать тигр?</a:t>
            </a:r>
          </a:p>
          <a:p>
            <a:pPr marL="0" indent="0">
              <a:buNone/>
            </a:pPr>
            <a:r>
              <a:rPr lang="ru-RU" dirty="0"/>
              <a:t>3. Как можно почувствовать холодный ветер?</a:t>
            </a:r>
          </a:p>
          <a:p>
            <a:pPr marL="0" indent="0">
              <a:buNone/>
            </a:pPr>
            <a:r>
              <a:rPr lang="ru-RU" dirty="0"/>
              <a:t>4. Сколькими способами человек может общаться?</a:t>
            </a:r>
          </a:p>
          <a:p>
            <a:pPr marL="0" indent="0">
              <a:buNone/>
            </a:pPr>
            <a:r>
              <a:rPr lang="ru-RU" dirty="0"/>
              <a:t>5. Как можно почувствовать кору?</a:t>
            </a:r>
          </a:p>
          <a:p>
            <a:pPr marL="0" indent="0">
              <a:buNone/>
            </a:pPr>
            <a:r>
              <a:rPr lang="ru-RU" dirty="0"/>
              <a:t>6. Как может передвигаться лошадь?</a:t>
            </a:r>
          </a:p>
          <a:p>
            <a:pPr marL="0" indent="0">
              <a:buNone/>
            </a:pPr>
            <a:r>
              <a:rPr lang="ru-RU" dirty="0"/>
              <a:t>7. Сколькими способами можно издавать крик?</a:t>
            </a:r>
          </a:p>
          <a:p>
            <a:pPr marL="0" indent="0">
              <a:buNone/>
            </a:pPr>
            <a:r>
              <a:rPr lang="ru-RU" dirty="0"/>
              <a:t>8. Сколькими способами можно нюхать цветы?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5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Задание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000" dirty="0"/>
              <a:t>«Напишите по крайней мере 30 способов использования обычного кирпича, кроме строительства зданий».</a:t>
            </a:r>
          </a:p>
          <a:p>
            <a:pPr algn="just"/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7837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06680" cy="1311424"/>
          </a:xfrm>
        </p:spPr>
        <p:txBody>
          <a:bodyPr/>
          <a:lstStyle/>
          <a:p>
            <a:pPr algn="ctr"/>
            <a:r>
              <a:rPr lang="ru-RU" dirty="0" smtClean="0"/>
              <a:t>Принципы организации творческих уроков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57400"/>
            <a:ext cx="8532440" cy="4683968"/>
          </a:xfrm>
        </p:spPr>
        <p:txBody>
          <a:bodyPr/>
          <a:lstStyle/>
          <a:p>
            <a:r>
              <a:rPr lang="ru-RU" dirty="0" smtClean="0"/>
              <a:t>1.Отсутствие заданного образца;</a:t>
            </a:r>
          </a:p>
          <a:p>
            <a:r>
              <a:rPr lang="ru-RU" dirty="0" smtClean="0"/>
              <a:t>2.Эмоциональные переживания по поводу художественного образца, создаваемого в процессе совместной деятельности;</a:t>
            </a:r>
          </a:p>
          <a:p>
            <a:r>
              <a:rPr lang="ru-RU" dirty="0" smtClean="0"/>
              <a:t>3.Развитие межличностных отношений в</a:t>
            </a:r>
          </a:p>
          <a:p>
            <a:r>
              <a:rPr lang="ru-RU" dirty="0" smtClean="0"/>
              <a:t>   классе;</a:t>
            </a:r>
          </a:p>
          <a:p>
            <a:r>
              <a:rPr lang="ru-RU" dirty="0" smtClean="0"/>
              <a:t>Развитие ассоциативного мышления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8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Учитель должен: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 smtClean="0"/>
              <a:t>Замечать любые творческие проявления учеников;</a:t>
            </a:r>
          </a:p>
          <a:p>
            <a:r>
              <a:rPr lang="ru-RU" sz="2200" dirty="0" smtClean="0"/>
              <a:t>Создавать условия для развития творческих способностей;</a:t>
            </a:r>
          </a:p>
          <a:p>
            <a:r>
              <a:rPr lang="ru-RU" sz="2200" dirty="0" smtClean="0"/>
              <a:t>Развивать ассоциативное мышление</a:t>
            </a:r>
          </a:p>
          <a:p>
            <a:r>
              <a:rPr lang="ru-RU" sz="2200" dirty="0" smtClean="0"/>
              <a:t>Адаптировать основные модели составления загадок </a:t>
            </a:r>
          </a:p>
          <a:p>
            <a:r>
              <a:rPr lang="ru-RU" sz="2200" dirty="0" smtClean="0"/>
              <a:t>Побуждать детей находить противоречия в том или ином явлении и разрешать их.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8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Развивать ассоциативное мышления можно через 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57400"/>
            <a:ext cx="8496944" cy="4611960"/>
          </a:xfrm>
        </p:spPr>
        <p:txBody>
          <a:bodyPr/>
          <a:lstStyle/>
          <a:p>
            <a:r>
              <a:rPr lang="ru-RU" dirty="0" smtClean="0"/>
              <a:t>ЗАДАНИЕ: построить ассоциативную цепочку, связывающую понятия </a:t>
            </a:r>
            <a:br>
              <a:rPr lang="ru-RU" dirty="0" smtClean="0"/>
            </a:br>
            <a:r>
              <a:rPr lang="ru-RU" dirty="0" smtClean="0"/>
              <a:t>«компьютерная мышь» и «солнце».</a:t>
            </a:r>
          </a:p>
          <a:p>
            <a:r>
              <a:rPr lang="ru-RU" dirty="0" smtClean="0"/>
              <a:t>ПРИМЕР: Компьютерная мышь напоминает живую,  мышей ловят в мышеловки, для этого туда кладут сыр, по своей форме сыр напоминает солнце.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9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Роль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Через специальные игры, задания можно ознакомить детей с  приемами, методами и инструментами творчества. В качестве обязательных элементов эти игры должны содержать </a:t>
            </a:r>
            <a:r>
              <a:rPr lang="ru-RU" b="1" u="sng" dirty="0" smtClean="0"/>
              <a:t>изобретательские задачи.</a:t>
            </a:r>
            <a:r>
              <a:rPr lang="ru-RU" dirty="0" smtClean="0"/>
              <a:t> Их можно использовать на всех уроках.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8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06680" cy="13834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критерии оценивания креативного мышления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оценки способности выдвигать креативные идеи используются следующие три критерия: </a:t>
            </a:r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/>
              <a:t>) правомерность, адекватность ответа заданию;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оригинальность;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значимость, полезность, ценность ответа.</a:t>
            </a:r>
          </a:p>
        </p:txBody>
      </p:sp>
    </p:spTree>
    <p:extLst>
      <p:ext uri="{BB962C8B-B14F-4D97-AF65-F5344CB8AC3E}">
        <p14:creationId xmlns:p14="http://schemas.microsoft.com/office/powerpoint/2010/main" val="893957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Рекомендуемая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748464" cy="494116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1.Авдеенко Н. А., Демидова М. Ю., Ковалева Г. С. и др. Основные подходы к оценке креативного мышления в рамках проекта «Мониторинг формирования функциональной грамотности» // Отечественная и зарубежная педагогика. 2019. № 4. С. 124–145. </a:t>
            </a:r>
          </a:p>
          <a:p>
            <a:pPr marL="0" indent="0">
              <a:buNone/>
            </a:pPr>
            <a:r>
              <a:rPr lang="ru-RU" sz="2000" dirty="0" smtClean="0"/>
              <a:t>2. Логинова О. Б., Авдеенко Н. А., Яковлева С. Г. и др. Проект «Мониторинг формирования функциональной грамотности». Креативное мышление: первые результаты// Отечественная и зарубежная педагогика. 2020. № 2, том 2 С. 132–155. </a:t>
            </a:r>
          </a:p>
          <a:p>
            <a:pPr marL="0" indent="0">
              <a:buNone/>
            </a:pPr>
            <a:r>
              <a:rPr lang="ru-RU" sz="2000" dirty="0" smtClean="0"/>
              <a:t>3. Ковалева Г. С., Логинова О. Б., Авдеенко Н. А. и др. Креативное мышление. Сборник эталонных заданий. Выпуск 1: учебное пособие для общеобразовательных организаций / под общ. ред. Г. С. Ковалевой, О. Б. Логиновой. М.; СПб.: Просвещение, 2020. – 126 с.</a:t>
            </a:r>
          </a:p>
          <a:p>
            <a:pPr marL="0" indent="0">
              <a:buNone/>
            </a:pPr>
            <a:r>
              <a:rPr lang="ru-RU" sz="2000" dirty="0" smtClean="0"/>
              <a:t>4. Логинова О. Б., Ковалева Г. С., Авдеенко Н. А. и др. Креативное мышление. Сборник эталонных заданий. Выпуск 2/ под общ. ред. Г. С. Ковалевой, О. Б. Логиновой. М.; СПб.: Просвещение, 2021. – 158 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74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500" dirty="0">
                <a:solidFill>
                  <a:srgbClr val="002060"/>
                </a:solidFill>
              </a:rPr>
              <a:t>Зачем в исследовании PISA приступают к измерению способности к креативному мышлению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• </a:t>
            </a:r>
            <a:r>
              <a:rPr lang="ru-RU" sz="2000" dirty="0"/>
              <a:t>Творческое мышление ― основа для появления нового знания, инновационных идей; привычка мыслить креативно всё заметнее влияет на общественное и духовное развитие, на развитие производства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Привычка размышлять и мыслить креативно ― важнейший источник развития личности учащегося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Способность к креативному мышлению базируется на знаниях и опыте и может быть предметом целенаправленного формирования </a:t>
            </a:r>
            <a:endParaRPr lang="ru-RU" sz="2000" dirty="0" smtClean="0"/>
          </a:p>
          <a:p>
            <a:r>
              <a:rPr lang="ru-RU" sz="2000" dirty="0" smtClean="0"/>
              <a:t>• </a:t>
            </a:r>
            <a:r>
              <a:rPr lang="ru-RU" sz="2000" dirty="0"/>
              <a:t>Участие в международном исследовании может способствовать позитивным изменениям практики обучения и образовательной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333751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Модель оценки креативного мышления</a:t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200" b="1" dirty="0">
                <a:solidFill>
                  <a:srgbClr val="002060"/>
                </a:solidFill>
              </a:rPr>
              <a:t>в исследовании PISA: тематическая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057400"/>
            <a:ext cx="8350696" cy="468396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-BoldMT"/>
              </a:rPr>
              <a:t>Креативное </a:t>
            </a:r>
            <a:r>
              <a:rPr lang="ru-RU" sz="3600" b="1" dirty="0">
                <a:solidFill>
                  <a:srgbClr val="002060"/>
                </a:solidFill>
                <a:latin typeface="Arial-BoldMT"/>
              </a:rPr>
              <a:t>самовыражение</a:t>
            </a:r>
          </a:p>
          <a:p>
            <a:pPr marL="0" indent="0">
              <a:buNone/>
            </a:pPr>
            <a:r>
              <a:rPr lang="ru-RU" sz="2500" b="1" dirty="0" smtClean="0">
                <a:latin typeface="Arial-BoldMT"/>
              </a:rPr>
              <a:t>Письменное                                    художественное</a:t>
            </a:r>
            <a:endParaRPr lang="ru-RU" sz="2500" b="1" dirty="0">
              <a:latin typeface="Arial-BoldMT"/>
            </a:endParaRPr>
          </a:p>
          <a:p>
            <a:pPr marL="0" indent="0">
              <a:buNone/>
            </a:pPr>
            <a:r>
              <a:rPr lang="ru-RU" sz="2500" dirty="0" smtClean="0">
                <a:latin typeface="ArialMT"/>
              </a:rPr>
              <a:t>        или                                                            </a:t>
            </a:r>
            <a:r>
              <a:rPr lang="ru-RU" sz="2500" dirty="0" err="1" smtClean="0">
                <a:latin typeface="ArialMT"/>
              </a:rPr>
              <a:t>или</a:t>
            </a:r>
            <a:endParaRPr lang="ru-RU" sz="2500" dirty="0">
              <a:latin typeface="ArialMT"/>
            </a:endParaRPr>
          </a:p>
          <a:p>
            <a:pPr marL="0" indent="0">
              <a:buNone/>
            </a:pPr>
            <a:r>
              <a:rPr lang="ru-RU" sz="2500" b="1" dirty="0" smtClean="0">
                <a:latin typeface="Arial-BoldMT"/>
              </a:rPr>
              <a:t>    устное                                             </a:t>
            </a:r>
            <a:r>
              <a:rPr lang="ru-RU" sz="2500" b="1" dirty="0">
                <a:latin typeface="Arial-BoldMT"/>
              </a:rPr>
              <a:t>символическое</a:t>
            </a:r>
          </a:p>
          <a:p>
            <a:pPr marL="0" indent="0"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Arial-BoldMT"/>
              </a:rPr>
              <a:t>Получение </a:t>
            </a:r>
            <a:r>
              <a:rPr lang="ru-RU" sz="2700" b="1" dirty="0">
                <a:solidFill>
                  <a:srgbClr val="002060"/>
                </a:solidFill>
                <a:latin typeface="Arial-BoldMT"/>
              </a:rPr>
              <a:t>нового знания/ Решение проблем</a:t>
            </a:r>
          </a:p>
          <a:p>
            <a:r>
              <a:rPr lang="ru-RU" b="1" dirty="0" smtClean="0">
                <a:latin typeface="Arial-BoldMT"/>
              </a:rPr>
              <a:t>Естественно                   </a:t>
            </a:r>
            <a:r>
              <a:rPr lang="ru-RU" b="1" dirty="0">
                <a:latin typeface="Arial-BoldMT"/>
              </a:rPr>
              <a:t>социальные </a:t>
            </a:r>
            <a:r>
              <a:rPr lang="ru-RU" dirty="0" smtClean="0">
                <a:latin typeface="ArialMT"/>
              </a:rPr>
              <a:t> </a:t>
            </a:r>
            <a:r>
              <a:rPr lang="ru-RU" b="1" dirty="0" smtClean="0">
                <a:latin typeface="Arial-BoldMT"/>
              </a:rPr>
              <a:t>научные </a:t>
            </a:r>
            <a:r>
              <a:rPr lang="ru-RU" dirty="0">
                <a:latin typeface="ArialMT"/>
              </a:rPr>
              <a:t> </a:t>
            </a:r>
            <a:r>
              <a:rPr lang="ru-RU" dirty="0" smtClean="0">
                <a:latin typeface="ArialMT"/>
              </a:rPr>
              <a:t>                    </a:t>
            </a:r>
            <a:r>
              <a:rPr lang="ru-RU" b="1" dirty="0">
                <a:latin typeface="Arial-BoldMT"/>
              </a:rPr>
              <a:t>межличностные</a:t>
            </a:r>
            <a:endParaRPr lang="ru-RU" dirty="0"/>
          </a:p>
          <a:p>
            <a:r>
              <a:rPr lang="ru-RU" b="1" dirty="0" smtClean="0">
                <a:latin typeface="Arial-BoldMT"/>
              </a:rPr>
              <a:t>математические</a:t>
            </a:r>
            <a:endParaRPr lang="ru-RU" b="1" dirty="0">
              <a:latin typeface="Arial-BoldMT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2538484" y="2852382"/>
            <a:ext cx="17292" cy="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026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Модели заданий: письменное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самовыражение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057400"/>
            <a:ext cx="8206680" cy="4611960"/>
          </a:xfrm>
        </p:spPr>
        <p:txBody>
          <a:bodyPr/>
          <a:lstStyle/>
          <a:p>
            <a:pPr algn="just"/>
            <a:r>
              <a:rPr lang="ru-RU" sz="2500" dirty="0" smtClean="0"/>
              <a:t>создание </a:t>
            </a:r>
            <a:r>
              <a:rPr lang="ru-RU" sz="2500" dirty="0"/>
              <a:t>свободных высказываний и текстов (</a:t>
            </a:r>
            <a:r>
              <a:rPr lang="ru-RU" sz="2500" dirty="0" smtClean="0"/>
              <a:t>с указанными </a:t>
            </a:r>
            <a:r>
              <a:rPr lang="ru-RU" sz="2500" dirty="0"/>
              <a:t>ограничениями по объёму);</a:t>
            </a:r>
          </a:p>
          <a:p>
            <a:pPr algn="just"/>
            <a:r>
              <a:rPr lang="ru-RU" sz="2500" dirty="0" smtClean="0"/>
              <a:t>выдвижение </a:t>
            </a:r>
            <a:r>
              <a:rPr lang="ru-RU" sz="2500" dirty="0"/>
              <a:t>идей для создания текстов </a:t>
            </a:r>
            <a:r>
              <a:rPr lang="ru-RU" sz="2500" dirty="0" smtClean="0"/>
              <a:t>на основе </a:t>
            </a:r>
            <a:r>
              <a:rPr lang="ru-RU" sz="2500" dirty="0"/>
              <a:t>рассмотрения различных стимулов, таких </a:t>
            </a:r>
            <a:r>
              <a:rPr lang="ru-RU" sz="2500" dirty="0" smtClean="0"/>
              <a:t>как фантастические </a:t>
            </a:r>
            <a:r>
              <a:rPr lang="ru-RU" sz="2500" dirty="0"/>
              <a:t>иллюстрации, рисованные </a:t>
            </a:r>
            <a:r>
              <a:rPr lang="ru-RU" sz="2500" dirty="0" smtClean="0"/>
              <a:t>мультфильмы без </a:t>
            </a:r>
            <a:r>
              <a:rPr lang="ru-RU" sz="2500" dirty="0"/>
              <a:t>заголовков, или ряд абстрактных картинок;</a:t>
            </a:r>
          </a:p>
          <a:p>
            <a:pPr algn="just"/>
            <a:r>
              <a:rPr lang="ru-RU" sz="2500" dirty="0" smtClean="0"/>
              <a:t>оценка </a:t>
            </a:r>
            <a:r>
              <a:rPr lang="ru-RU" sz="2500" dirty="0"/>
              <a:t>креативности приводимых высказываний</a:t>
            </a:r>
            <a:r>
              <a:rPr lang="ru-RU" sz="2500" dirty="0" smtClean="0"/>
              <a:t>, например</a:t>
            </a:r>
            <a:r>
              <a:rPr lang="ru-RU" sz="2500" dirty="0"/>
              <a:t>, заголовков, историй, лозунгов, и т.п. и</a:t>
            </a:r>
          </a:p>
          <a:p>
            <a:r>
              <a:rPr lang="ru-RU" sz="2500" dirty="0" smtClean="0"/>
              <a:t>совершенствование </a:t>
            </a:r>
            <a:r>
              <a:rPr lang="ru-RU" sz="2500" dirty="0"/>
              <a:t>собственных или </a:t>
            </a:r>
            <a:r>
              <a:rPr lang="ru-RU" sz="2500" dirty="0" smtClean="0"/>
              <a:t>чужих текстов</a:t>
            </a:r>
            <a:r>
              <a:rPr lang="ru-RU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02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Примеры заданий: письменное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самовыражение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132856"/>
            <a:ext cx="2680650" cy="2623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15976" y="2228372"/>
            <a:ext cx="527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Придумайте и </a:t>
            </a:r>
            <a:r>
              <a:rPr lang="ru-RU" sz="2400" dirty="0" smtClean="0"/>
              <a:t>запишите несколько разных заголовков </a:t>
            </a:r>
            <a:r>
              <a:rPr lang="ru-RU" sz="2400" dirty="0"/>
              <a:t>к </a:t>
            </a:r>
            <a:r>
              <a:rPr lang="ru-RU" sz="2400" dirty="0" smtClean="0"/>
              <a:t>приведенной иллюстрации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503" y="3717032"/>
            <a:ext cx="3731175" cy="26326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5" y="5013176"/>
            <a:ext cx="46989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Рассмотрите обложку книги. Как </a:t>
            </a:r>
            <a:r>
              <a:rPr lang="ru-RU" sz="2200" dirty="0" smtClean="0"/>
              <a:t>вы думаете</a:t>
            </a:r>
            <a:r>
              <a:rPr lang="ru-RU" sz="2200" dirty="0"/>
              <a:t>, о чём может быть эта книга</a:t>
            </a:r>
            <a:r>
              <a:rPr lang="ru-RU" sz="2200" dirty="0" smtClean="0"/>
              <a:t>? Предложите </a:t>
            </a:r>
            <a:r>
              <a:rPr lang="ru-RU" sz="2200" dirty="0"/>
              <a:t>несколько версий </a:t>
            </a:r>
            <a:r>
              <a:rPr lang="ru-RU" sz="2200" dirty="0" smtClean="0"/>
              <a:t>и кратко </a:t>
            </a:r>
            <a:r>
              <a:rPr lang="ru-RU" sz="2200" dirty="0"/>
              <a:t>их опишите</a:t>
            </a:r>
          </a:p>
        </p:txBody>
      </p:sp>
    </p:spTree>
    <p:extLst>
      <p:ext uri="{BB962C8B-B14F-4D97-AF65-F5344CB8AC3E}">
        <p14:creationId xmlns:p14="http://schemas.microsoft.com/office/powerpoint/2010/main" val="179075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Модели заданий: визуальное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самовыражение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500" dirty="0"/>
              <a:t>выдвижение идей для своих проектов на </a:t>
            </a:r>
            <a:r>
              <a:rPr lang="ru-RU" sz="2500" dirty="0" smtClean="0"/>
              <a:t>основе заданного </a:t>
            </a:r>
            <a:r>
              <a:rPr lang="ru-RU" sz="2500" dirty="0"/>
              <a:t>сценария и исходных установок (например, </a:t>
            </a:r>
            <a:r>
              <a:rPr lang="ru-RU" sz="2500" dirty="0" smtClean="0"/>
              <a:t>на тех </a:t>
            </a:r>
            <a:r>
              <a:rPr lang="ru-RU" sz="2500" dirty="0"/>
              <a:t>деталях, которые должны быть включены в проект, </a:t>
            </a:r>
            <a:r>
              <a:rPr lang="ru-RU" sz="2500" dirty="0" smtClean="0"/>
              <a:t>или тех </a:t>
            </a:r>
            <a:r>
              <a:rPr lang="ru-RU" sz="2500" dirty="0"/>
              <a:t>инструментах или способах, которые </a:t>
            </a:r>
            <a:r>
              <a:rPr lang="ru-RU" sz="2500" dirty="0" smtClean="0"/>
              <a:t>необходимо использовать</a:t>
            </a:r>
            <a:r>
              <a:rPr lang="ru-RU" sz="2500" dirty="0"/>
              <a:t>);</a:t>
            </a:r>
          </a:p>
          <a:p>
            <a:pPr algn="just"/>
            <a:r>
              <a:rPr lang="ru-RU" sz="2500" dirty="0" smtClean="0"/>
              <a:t>оценка </a:t>
            </a:r>
            <a:r>
              <a:rPr lang="ru-RU" sz="2500" dirty="0"/>
              <a:t>креативности собственных или </a:t>
            </a:r>
            <a:r>
              <a:rPr lang="ru-RU" sz="2500" dirty="0" smtClean="0"/>
              <a:t>чужих идей </a:t>
            </a:r>
            <a:r>
              <a:rPr lang="ru-RU" sz="2500" dirty="0"/>
              <a:t>с позиций их ясности, привлекательности </a:t>
            </a:r>
            <a:r>
              <a:rPr lang="ru-RU" sz="2500" dirty="0" smtClean="0"/>
              <a:t>или новизны</a:t>
            </a:r>
            <a:r>
              <a:rPr lang="ru-RU" sz="2500" dirty="0"/>
              <a:t>;</a:t>
            </a:r>
          </a:p>
          <a:p>
            <a:pPr algn="just"/>
            <a:r>
              <a:rPr lang="ru-RU" sz="2500" dirty="0" smtClean="0"/>
              <a:t>совершенствование </a:t>
            </a:r>
            <a:r>
              <a:rPr lang="ru-RU" sz="2500" dirty="0"/>
              <a:t>изображений в </a:t>
            </a:r>
            <a:r>
              <a:rPr lang="ru-RU" sz="2500" dirty="0" smtClean="0"/>
              <a:t>соответствии с </a:t>
            </a:r>
            <a:r>
              <a:rPr lang="ru-RU" sz="2500" dirty="0"/>
              <a:t>данными инструкциями или </a:t>
            </a:r>
            <a:r>
              <a:rPr lang="ru-RU" sz="2500" dirty="0" smtClean="0"/>
              <a:t>дополнительной информацией</a:t>
            </a:r>
            <a:r>
              <a:rPr lang="ru-RU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696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Примеры</a:t>
            </a:r>
            <a:r>
              <a:rPr lang="ru-RU" dirty="0"/>
              <a:t> заданий: визуальное</a:t>
            </a:r>
            <a:br>
              <a:rPr lang="ru-RU" dirty="0"/>
            </a:br>
            <a:r>
              <a:rPr lang="ru-RU" dirty="0"/>
              <a:t>самовыражение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988840"/>
            <a:ext cx="3332700" cy="2478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988840"/>
            <a:ext cx="3079125" cy="21531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1220226" flipV="1">
            <a:off x="3773732" y="4085370"/>
            <a:ext cx="30398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-Light"/>
              </a:rPr>
              <a:t>Познакомьтесь с творчеством</a:t>
            </a:r>
          </a:p>
          <a:p>
            <a:r>
              <a:rPr lang="ru-RU" dirty="0">
                <a:latin typeface="Calibri-Light"/>
              </a:rPr>
              <a:t>Пауля Клее. Рассмотрите</a:t>
            </a:r>
          </a:p>
          <a:p>
            <a:r>
              <a:rPr lang="ru-RU" dirty="0">
                <a:latin typeface="Calibri-Light"/>
              </a:rPr>
              <a:t>представленные репродукции и</a:t>
            </a:r>
          </a:p>
          <a:p>
            <a:r>
              <a:rPr lang="ru-RU" dirty="0">
                <a:latin typeface="Calibri-Light"/>
              </a:rPr>
              <a:t>подготовьте к выставке в вашем</a:t>
            </a:r>
          </a:p>
          <a:p>
            <a:r>
              <a:rPr lang="ru-RU" dirty="0">
                <a:latin typeface="Calibri-Light"/>
              </a:rPr>
              <a:t>классе два экспоната,</a:t>
            </a:r>
          </a:p>
          <a:p>
            <a:r>
              <a:rPr lang="ru-RU" dirty="0">
                <a:latin typeface="Calibri-Light"/>
              </a:rPr>
              <a:t>выполненные в манере</a:t>
            </a:r>
          </a:p>
          <a:p>
            <a:r>
              <a:rPr lang="ru-RU" dirty="0">
                <a:latin typeface="Calibri-Light"/>
              </a:rPr>
              <a:t>художника.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6125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83C1C0"/>
      </a:lt1>
      <a:dk2>
        <a:srgbClr val="FFFFFF"/>
      </a:dk2>
      <a:lt2>
        <a:srgbClr val="009999"/>
      </a:lt2>
      <a:accent1>
        <a:srgbClr val="C0C0C0"/>
      </a:accent1>
      <a:accent2>
        <a:srgbClr val="00EEE8"/>
      </a:accent2>
      <a:accent3>
        <a:srgbClr val="C1DDDC"/>
      </a:accent3>
      <a:accent4>
        <a:srgbClr val="000000"/>
      </a:accent4>
      <a:accent5>
        <a:srgbClr val="DCDCDC"/>
      </a:accent5>
      <a:accent6>
        <a:srgbClr val="00D8D2"/>
      </a:accent6>
      <a:hlink>
        <a:srgbClr val="FFFFFF"/>
      </a:hlink>
      <a:folHlink>
        <a:srgbClr val="CFD1E7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478F8D"/>
        </a:lt1>
        <a:dk2>
          <a:srgbClr val="FFFFFF"/>
        </a:dk2>
        <a:lt2>
          <a:srgbClr val="276169"/>
        </a:lt2>
        <a:accent1>
          <a:srgbClr val="808080"/>
        </a:accent1>
        <a:accent2>
          <a:srgbClr val="33CCCC"/>
        </a:accent2>
        <a:accent3>
          <a:srgbClr val="B1C6C5"/>
        </a:accent3>
        <a:accent4>
          <a:srgbClr val="000000"/>
        </a:accent4>
        <a:accent5>
          <a:srgbClr val="C0C0C0"/>
        </a:accent5>
        <a:accent6>
          <a:srgbClr val="2DB9B9"/>
        </a:accent6>
        <a:hlink>
          <a:srgbClr val="5A889A"/>
        </a:hlink>
        <a:folHlink>
          <a:srgbClr val="8FB4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83C1C0"/>
        </a:lt1>
        <a:dk2>
          <a:srgbClr val="FFFFFF"/>
        </a:dk2>
        <a:lt2>
          <a:srgbClr val="009999"/>
        </a:lt2>
        <a:accent1>
          <a:srgbClr val="C0C0C0"/>
        </a:accent1>
        <a:accent2>
          <a:srgbClr val="00EEE8"/>
        </a:accent2>
        <a:accent3>
          <a:srgbClr val="C1DDDC"/>
        </a:accent3>
        <a:accent4>
          <a:srgbClr val="000000"/>
        </a:accent4>
        <a:accent5>
          <a:srgbClr val="DCDCDC"/>
        </a:accent5>
        <a:accent6>
          <a:srgbClr val="00D8D2"/>
        </a:accent6>
        <a:hlink>
          <a:srgbClr val="FFFFFF"/>
        </a:hlink>
        <a:folHlink>
          <a:srgbClr val="CFD1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5F5F5F"/>
        </a:dk2>
        <a:lt2>
          <a:srgbClr val="47979D"/>
        </a:lt2>
        <a:accent1>
          <a:srgbClr val="DDDDDD"/>
        </a:accent1>
        <a:accent2>
          <a:srgbClr val="9DCDCD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EBABA"/>
        </a:accent6>
        <a:hlink>
          <a:srgbClr val="CCFFFF"/>
        </a:hlink>
        <a:folHlink>
          <a:srgbClr val="CFD1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486B8E"/>
        </a:lt1>
        <a:dk2>
          <a:srgbClr val="FFFFFF"/>
        </a:dk2>
        <a:lt2>
          <a:srgbClr val="274369"/>
        </a:lt2>
        <a:accent1>
          <a:srgbClr val="B1BBCF"/>
        </a:accent1>
        <a:accent2>
          <a:srgbClr val="A7C5F1"/>
        </a:accent2>
        <a:accent3>
          <a:srgbClr val="B1BAC6"/>
        </a:accent3>
        <a:accent4>
          <a:srgbClr val="000000"/>
        </a:accent4>
        <a:accent5>
          <a:srgbClr val="D5DAE4"/>
        </a:accent5>
        <a:accent6>
          <a:srgbClr val="97B2DA"/>
        </a:accent6>
        <a:hlink>
          <a:srgbClr val="6A91CA"/>
        </a:hlink>
        <a:folHlink>
          <a:srgbClr val="88C7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8AA7C4"/>
        </a:lt1>
        <a:dk2>
          <a:srgbClr val="FFFFFF"/>
        </a:dk2>
        <a:lt2>
          <a:srgbClr val="3F6CA9"/>
        </a:lt2>
        <a:accent1>
          <a:srgbClr val="B1BBCF"/>
        </a:accent1>
        <a:accent2>
          <a:srgbClr val="85BEF7"/>
        </a:accent2>
        <a:accent3>
          <a:srgbClr val="C4D0DE"/>
        </a:accent3>
        <a:accent4>
          <a:srgbClr val="000000"/>
        </a:accent4>
        <a:accent5>
          <a:srgbClr val="D5DAE4"/>
        </a:accent5>
        <a:accent6>
          <a:srgbClr val="78ACE0"/>
        </a:accent6>
        <a:hlink>
          <a:srgbClr val="7A8FBA"/>
        </a:hlink>
        <a:folHlink>
          <a:srgbClr val="88C7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8BA3C7"/>
        </a:dk2>
        <a:lt2>
          <a:srgbClr val="3F6CA9"/>
        </a:lt2>
        <a:accent1>
          <a:srgbClr val="C6CDDC"/>
        </a:accent1>
        <a:accent2>
          <a:srgbClr val="85BEF7"/>
        </a:accent2>
        <a:accent3>
          <a:srgbClr val="FFFFFF"/>
        </a:accent3>
        <a:accent4>
          <a:srgbClr val="000000"/>
        </a:accent4>
        <a:accent5>
          <a:srgbClr val="DFE3EB"/>
        </a:accent5>
        <a:accent6>
          <a:srgbClr val="78ACE0"/>
        </a:accent6>
        <a:hlink>
          <a:srgbClr val="A0AFCE"/>
        </a:hlink>
        <a:folHlink>
          <a:srgbClr val="88C7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967068"/>
        </a:lt1>
        <a:dk2>
          <a:srgbClr val="FFFFFF"/>
        </a:dk2>
        <a:lt2>
          <a:srgbClr val="6C4F4A"/>
        </a:lt2>
        <a:accent1>
          <a:srgbClr val="C6BEBA"/>
        </a:accent1>
        <a:accent2>
          <a:srgbClr val="C8A980"/>
        </a:accent2>
        <a:accent3>
          <a:srgbClr val="C9BBB9"/>
        </a:accent3>
        <a:accent4>
          <a:srgbClr val="000000"/>
        </a:accent4>
        <a:accent5>
          <a:srgbClr val="DFDBD9"/>
        </a:accent5>
        <a:accent6>
          <a:srgbClr val="B59973"/>
        </a:accent6>
        <a:hlink>
          <a:srgbClr val="C68B6E"/>
        </a:hlink>
        <a:folHlink>
          <a:srgbClr val="E393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C6B0AC"/>
        </a:lt1>
        <a:dk2>
          <a:srgbClr val="FFFFFF"/>
        </a:dk2>
        <a:lt2>
          <a:srgbClr val="8A645E"/>
        </a:lt2>
        <a:accent1>
          <a:srgbClr val="C6BEBA"/>
        </a:accent1>
        <a:accent2>
          <a:srgbClr val="AC936A"/>
        </a:accent2>
        <a:accent3>
          <a:srgbClr val="DFD4D2"/>
        </a:accent3>
        <a:accent4>
          <a:srgbClr val="000000"/>
        </a:accent4>
        <a:accent5>
          <a:srgbClr val="DFDBD9"/>
        </a:accent5>
        <a:accent6>
          <a:srgbClr val="9B855F"/>
        </a:accent6>
        <a:hlink>
          <a:srgbClr val="E48982"/>
        </a:hlink>
        <a:folHlink>
          <a:srgbClr val="CAB5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948682"/>
        </a:dk2>
        <a:lt2>
          <a:srgbClr val="8A645E"/>
        </a:lt2>
        <a:accent1>
          <a:srgbClr val="C6BEBA"/>
        </a:accent1>
        <a:accent2>
          <a:srgbClr val="BEAA8A"/>
        </a:accent2>
        <a:accent3>
          <a:srgbClr val="FFFFFF"/>
        </a:accent3>
        <a:accent4>
          <a:srgbClr val="000000"/>
        </a:accent4>
        <a:accent5>
          <a:srgbClr val="DFDBD9"/>
        </a:accent5>
        <a:accent6>
          <a:srgbClr val="AC9A7D"/>
        </a:accent6>
        <a:hlink>
          <a:srgbClr val="D7B6B1"/>
        </a:hlink>
        <a:folHlink>
          <a:srgbClr val="C7CA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«Шахматная доска»</Template>
  <TotalTime>498</TotalTime>
  <Words>1688</Words>
  <Application>Microsoft Office PowerPoint</Application>
  <PresentationFormat>Экран (4:3)</PresentationFormat>
  <Paragraphs>197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Arial-BoldMT</vt:lpstr>
      <vt:lpstr>ArialMT</vt:lpstr>
      <vt:lpstr>Calibri-Light</vt:lpstr>
      <vt:lpstr>Times New Roman</vt:lpstr>
      <vt:lpstr>Default Design</vt:lpstr>
      <vt:lpstr>ПСИХОЛОГИЧЕСКИЕ ОСНОВЫ РАЗВИТИЯ КРЕАТИВНОГО МЫШЛЕНИЯ</vt:lpstr>
      <vt:lpstr>ОТЛИЧИТЕЛЬНЫЕ ЧЕРТЫ ТВОРЧЕСКОГО МЫШЛЕНИЯ</vt:lpstr>
      <vt:lpstr>Презентация PowerPoint</vt:lpstr>
      <vt:lpstr>Зачем в исследовании PISA приступают к измерению способности к креативному мышлению </vt:lpstr>
      <vt:lpstr>Модель оценки креативного мышления в исследовании PISA: тематическая</vt:lpstr>
      <vt:lpstr>Модели заданий: письменное самовыражение</vt:lpstr>
      <vt:lpstr>Примеры заданий: письменное самовыражение</vt:lpstr>
      <vt:lpstr>Модели заданий: визуальное самовыражение</vt:lpstr>
      <vt:lpstr>Примеры заданий: визуальное самовыражение</vt:lpstr>
      <vt:lpstr>Модели заданий: решение социальных проблем</vt:lpstr>
      <vt:lpstr>Примеры заданий: решение социальных проблем</vt:lpstr>
      <vt:lpstr>Модели заданий: решение научных проблем</vt:lpstr>
      <vt:lpstr>Примеры заданий: решение научных проблем</vt:lpstr>
      <vt:lpstr>Специфика заданий на решение научных проблем</vt:lpstr>
      <vt:lpstr>Модели заданий: выдвижение разнообразных идей</vt:lpstr>
      <vt:lpstr>Модели заданий: уточнение и совершенствование идей</vt:lpstr>
      <vt:lpstr>Модели заданий: оценка и отбор идей</vt:lpstr>
      <vt:lpstr>Примеры заданий: оценка и отбор идей</vt:lpstr>
      <vt:lpstr>Учёт возрастных особенностей</vt:lpstr>
      <vt:lpstr>Структура заданий</vt:lpstr>
      <vt:lpstr>Типы ответов</vt:lpstr>
      <vt:lpstr>Задания на креативное мышление сфокусированы на </vt:lpstr>
      <vt:lpstr> Маркеры различных типов заданий на креативное мышление </vt:lpstr>
      <vt:lpstr>Критерии определения креативности мышления</vt:lpstr>
      <vt:lpstr>приемы </vt:lpstr>
      <vt:lpstr>приемы</vt:lpstr>
      <vt:lpstr>Презентация PowerPoint</vt:lpstr>
      <vt:lpstr>Задание 3. </vt:lpstr>
      <vt:lpstr>Задание 4</vt:lpstr>
      <vt:lpstr>Задание 5. </vt:lpstr>
      <vt:lpstr> Задание 6 </vt:lpstr>
      <vt:lpstr>Задание 7</vt:lpstr>
      <vt:lpstr>Принципы организации творческих уроков</vt:lpstr>
      <vt:lpstr>Учитель должен:</vt:lpstr>
      <vt:lpstr>Развивать ассоциативное мышления можно через задачи:</vt:lpstr>
      <vt:lpstr>Роль игры</vt:lpstr>
      <vt:lpstr>критерии оценивания креативного мышления</vt:lpstr>
      <vt:lpstr>Рекомендуемая литература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User-PC</dc:creator>
  <cp:lastModifiedBy>Пользователь Windows</cp:lastModifiedBy>
  <cp:revision>42</cp:revision>
  <dcterms:created xsi:type="dcterms:W3CDTF">2021-11-14T16:21:51Z</dcterms:created>
  <dcterms:modified xsi:type="dcterms:W3CDTF">2021-11-30T21:29:09Z</dcterms:modified>
</cp:coreProperties>
</file>