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68" r:id="rId2"/>
    <p:sldId id="256" r:id="rId3"/>
    <p:sldId id="269" r:id="rId4"/>
    <p:sldId id="261" r:id="rId5"/>
    <p:sldId id="270" r:id="rId6"/>
    <p:sldId id="272" r:id="rId7"/>
    <p:sldId id="288" r:id="rId8"/>
    <p:sldId id="273" r:id="rId9"/>
    <p:sldId id="275" r:id="rId10"/>
    <p:sldId id="276" r:id="rId11"/>
    <p:sldId id="262" r:id="rId12"/>
    <p:sldId id="277" r:id="rId13"/>
    <p:sldId id="278" r:id="rId14"/>
    <p:sldId id="279" r:id="rId15"/>
    <p:sldId id="287" r:id="rId16"/>
    <p:sldId id="281" r:id="rId17"/>
    <p:sldId id="286" r:id="rId18"/>
    <p:sldId id="285" r:id="rId19"/>
    <p:sldId id="291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22" autoAdjust="0"/>
  </p:normalViewPr>
  <p:slideViewPr>
    <p:cSldViewPr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F2C7B-0D24-46C7-80F2-D2B70EB51EC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7DDAB1-135B-423B-ABB5-67331249CD49}">
      <dgm:prSet/>
      <dgm:spPr/>
      <dgm:t>
        <a:bodyPr/>
        <a:lstStyle/>
        <a:p>
          <a:r>
            <a:rPr lang="ru-RU" i="1" dirty="0" smtClean="0">
              <a:solidFill>
                <a:srgbClr val="C00000"/>
              </a:solidFill>
            </a:rPr>
            <a:t>Тема первого года работы </a:t>
          </a: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b="1" i="1" dirty="0" smtClean="0">
              <a:solidFill>
                <a:schemeClr val="bg2"/>
              </a:solidFill>
            </a:rPr>
            <a:t>«Знания и умения учителя – </a:t>
          </a:r>
          <a:br>
            <a:rPr lang="ru-RU" b="1" i="1" dirty="0" smtClean="0">
              <a:solidFill>
                <a:schemeClr val="bg2"/>
              </a:solidFill>
            </a:rPr>
          </a:br>
          <a:r>
            <a:rPr lang="ru-RU" b="1" i="1" dirty="0" smtClean="0">
              <a:solidFill>
                <a:schemeClr val="bg2"/>
              </a:solidFill>
            </a:rPr>
            <a:t>залог творчества и успеха обучающихся»</a:t>
          </a:r>
          <a:endParaRPr lang="ru-RU" dirty="0"/>
        </a:p>
      </dgm:t>
    </dgm:pt>
    <dgm:pt modelId="{30D39632-BD86-4BCD-B7D3-F336467DDED3}" type="parTrans" cxnId="{476A5BA0-28E9-4DFF-9AE1-A1C476A8A130}">
      <dgm:prSet/>
      <dgm:spPr/>
      <dgm:t>
        <a:bodyPr/>
        <a:lstStyle/>
        <a:p>
          <a:endParaRPr lang="ru-RU"/>
        </a:p>
      </dgm:t>
    </dgm:pt>
    <dgm:pt modelId="{792F6A1D-A8C2-4556-9A49-51383A8B68AC}" type="sibTrans" cxnId="{476A5BA0-28E9-4DFF-9AE1-A1C476A8A130}">
      <dgm:prSet/>
      <dgm:spPr/>
      <dgm:t>
        <a:bodyPr/>
        <a:lstStyle/>
        <a:p>
          <a:endParaRPr lang="ru-RU"/>
        </a:p>
      </dgm:t>
    </dgm:pt>
    <dgm:pt modelId="{46021EB3-A39A-4EBC-8E8D-0E6E690F9E8E}">
      <dgm:prSet/>
      <dgm:spPr/>
      <dgm:t>
        <a:bodyPr/>
        <a:lstStyle/>
        <a:p>
          <a:r>
            <a:rPr lang="ru-RU" i="1" dirty="0" smtClean="0">
              <a:solidFill>
                <a:srgbClr val="C00000"/>
              </a:solidFill>
            </a:rPr>
            <a:t>Тема третьего  года работы</a:t>
          </a: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b="1" i="1" dirty="0" smtClean="0">
              <a:solidFill>
                <a:schemeClr val="bg2"/>
              </a:solidFill>
            </a:rPr>
            <a:t>«Выбор индивидуальной линии»</a:t>
          </a:r>
          <a:endParaRPr lang="ru-RU" dirty="0"/>
        </a:p>
      </dgm:t>
    </dgm:pt>
    <dgm:pt modelId="{79A68626-7266-44EA-B920-FDFC1C80C6B2}" type="parTrans" cxnId="{22613E94-0B82-49EC-ADBF-FFE8717D4718}">
      <dgm:prSet/>
      <dgm:spPr/>
      <dgm:t>
        <a:bodyPr/>
        <a:lstStyle/>
        <a:p>
          <a:endParaRPr lang="ru-RU"/>
        </a:p>
      </dgm:t>
    </dgm:pt>
    <dgm:pt modelId="{E7017456-58E6-4E2E-A293-48ACA01ED637}" type="sibTrans" cxnId="{22613E94-0B82-49EC-ADBF-FFE8717D4718}">
      <dgm:prSet/>
      <dgm:spPr/>
      <dgm:t>
        <a:bodyPr/>
        <a:lstStyle/>
        <a:p>
          <a:endParaRPr lang="ru-RU"/>
        </a:p>
      </dgm:t>
    </dgm:pt>
    <dgm:pt modelId="{68846464-6ACC-4867-B911-78C37017BDCE}">
      <dgm:prSet/>
      <dgm:spPr/>
      <dgm:t>
        <a:bodyPr/>
        <a:lstStyle/>
        <a:p>
          <a:r>
            <a:rPr lang="ru-RU" i="1" dirty="0" smtClean="0">
              <a:solidFill>
                <a:srgbClr val="C00000"/>
              </a:solidFill>
            </a:rPr>
            <a:t>Тема второго  года работы</a:t>
          </a: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i="1" dirty="0" smtClean="0">
              <a:solidFill>
                <a:schemeClr val="bg2"/>
              </a:solidFill>
            </a:rPr>
            <a:t/>
          </a:r>
          <a:br>
            <a:rPr lang="ru-RU" i="1" dirty="0" smtClean="0">
              <a:solidFill>
                <a:schemeClr val="bg2"/>
              </a:solidFill>
            </a:rPr>
          </a:br>
          <a:r>
            <a:rPr lang="ru-RU" b="1" i="1" dirty="0" smtClean="0">
              <a:solidFill>
                <a:schemeClr val="bg2"/>
              </a:solidFill>
            </a:rPr>
            <a:t>«Самостоятельный творческий поиск»</a:t>
          </a:r>
          <a:endParaRPr lang="ru-RU" dirty="0"/>
        </a:p>
      </dgm:t>
    </dgm:pt>
    <dgm:pt modelId="{C01A93C9-9764-4548-9427-0C7EE3D4B270}" type="parTrans" cxnId="{27BE7DCF-1E4A-48DB-9581-26502C71D129}">
      <dgm:prSet/>
      <dgm:spPr/>
      <dgm:t>
        <a:bodyPr/>
        <a:lstStyle/>
        <a:p>
          <a:endParaRPr lang="ru-RU"/>
        </a:p>
      </dgm:t>
    </dgm:pt>
    <dgm:pt modelId="{42A26C45-63CD-411C-BBEF-7256C5DF2000}" type="sibTrans" cxnId="{27BE7DCF-1E4A-48DB-9581-26502C71D129}">
      <dgm:prSet/>
      <dgm:spPr/>
      <dgm:t>
        <a:bodyPr/>
        <a:lstStyle/>
        <a:p>
          <a:endParaRPr lang="ru-RU"/>
        </a:p>
      </dgm:t>
    </dgm:pt>
    <dgm:pt modelId="{898326C1-65C3-4C2F-880E-7CE286B05DCB}" type="pres">
      <dgm:prSet presAssocID="{5E3F2C7B-0D24-46C7-80F2-D2B70EB51EC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4F4DF4-7DC6-42C3-907E-E29B318B3324}" type="pres">
      <dgm:prSet presAssocID="{077DDAB1-135B-423B-ABB5-67331249CD49}" presName="comp" presStyleCnt="0"/>
      <dgm:spPr/>
    </dgm:pt>
    <dgm:pt modelId="{C7B89A83-CD6C-4CC7-B92D-86382F18D89D}" type="pres">
      <dgm:prSet presAssocID="{077DDAB1-135B-423B-ABB5-67331249CD49}" presName="box" presStyleLbl="node1" presStyleIdx="0" presStyleCnt="3"/>
      <dgm:spPr/>
      <dgm:t>
        <a:bodyPr/>
        <a:lstStyle/>
        <a:p>
          <a:endParaRPr lang="ru-RU"/>
        </a:p>
      </dgm:t>
    </dgm:pt>
    <dgm:pt modelId="{3F1ABB03-7992-42BF-9DA5-612ABD35D5CF}" type="pres">
      <dgm:prSet presAssocID="{077DDAB1-135B-423B-ABB5-67331249CD4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6F601B-1BA0-4DF7-A458-5B945F1260EF}" type="pres">
      <dgm:prSet presAssocID="{077DDAB1-135B-423B-ABB5-67331249CD4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9917E-073B-4153-874F-8B31CDAACC66}" type="pres">
      <dgm:prSet presAssocID="{792F6A1D-A8C2-4556-9A49-51383A8B68AC}" presName="spacer" presStyleCnt="0"/>
      <dgm:spPr/>
    </dgm:pt>
    <dgm:pt modelId="{A7E66462-CE98-4F44-83D8-527801FCF8B9}" type="pres">
      <dgm:prSet presAssocID="{68846464-6ACC-4867-B911-78C37017BDCE}" presName="comp" presStyleCnt="0"/>
      <dgm:spPr/>
    </dgm:pt>
    <dgm:pt modelId="{519ACD00-A539-4DF7-B4EF-76A7CF6635FF}" type="pres">
      <dgm:prSet presAssocID="{68846464-6ACC-4867-B911-78C37017BDCE}" presName="box" presStyleLbl="node1" presStyleIdx="1" presStyleCnt="3"/>
      <dgm:spPr/>
      <dgm:t>
        <a:bodyPr/>
        <a:lstStyle/>
        <a:p>
          <a:endParaRPr lang="ru-RU"/>
        </a:p>
      </dgm:t>
    </dgm:pt>
    <dgm:pt modelId="{87EB7FB1-2534-4B52-A4BE-5C180035FF3E}" type="pres">
      <dgm:prSet presAssocID="{68846464-6ACC-4867-B911-78C37017BDC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98B0A0-9B3B-4AA3-9D6D-3771563F3E9A}" type="pres">
      <dgm:prSet presAssocID="{68846464-6ACC-4867-B911-78C37017BDC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4D4D0-EFA4-49BD-9CAE-6EE4E0C1DE5D}" type="pres">
      <dgm:prSet presAssocID="{42A26C45-63CD-411C-BBEF-7256C5DF2000}" presName="spacer" presStyleCnt="0"/>
      <dgm:spPr/>
    </dgm:pt>
    <dgm:pt modelId="{757937A6-D6E9-476D-B6E4-C24B2E989B21}" type="pres">
      <dgm:prSet presAssocID="{46021EB3-A39A-4EBC-8E8D-0E6E690F9E8E}" presName="comp" presStyleCnt="0"/>
      <dgm:spPr/>
    </dgm:pt>
    <dgm:pt modelId="{12E964BB-829A-41FB-BCC8-B0E1734EBE41}" type="pres">
      <dgm:prSet presAssocID="{46021EB3-A39A-4EBC-8E8D-0E6E690F9E8E}" presName="box" presStyleLbl="node1" presStyleIdx="2" presStyleCnt="3"/>
      <dgm:spPr/>
      <dgm:t>
        <a:bodyPr/>
        <a:lstStyle/>
        <a:p>
          <a:endParaRPr lang="ru-RU"/>
        </a:p>
      </dgm:t>
    </dgm:pt>
    <dgm:pt modelId="{D83C060E-734E-4612-98A3-80523339F80E}" type="pres">
      <dgm:prSet presAssocID="{46021EB3-A39A-4EBC-8E8D-0E6E690F9E8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27A9F3B-AECC-4362-8A45-01C40760C195}" type="pres">
      <dgm:prSet presAssocID="{46021EB3-A39A-4EBC-8E8D-0E6E690F9E8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EDAAAC-8F47-486A-8374-5A22E2E5D05B}" type="presOf" srcId="{68846464-6ACC-4867-B911-78C37017BDCE}" destId="{0498B0A0-9B3B-4AA3-9D6D-3771563F3E9A}" srcOrd="1" destOrd="0" presId="urn:microsoft.com/office/officeart/2005/8/layout/vList4#1"/>
    <dgm:cxn modelId="{27BE7DCF-1E4A-48DB-9581-26502C71D129}" srcId="{5E3F2C7B-0D24-46C7-80F2-D2B70EB51EC1}" destId="{68846464-6ACC-4867-B911-78C37017BDCE}" srcOrd="1" destOrd="0" parTransId="{C01A93C9-9764-4548-9427-0C7EE3D4B270}" sibTransId="{42A26C45-63CD-411C-BBEF-7256C5DF2000}"/>
    <dgm:cxn modelId="{6D681482-5987-4075-B0CF-12C846B406E0}" type="presOf" srcId="{46021EB3-A39A-4EBC-8E8D-0E6E690F9E8E}" destId="{12E964BB-829A-41FB-BCC8-B0E1734EBE41}" srcOrd="0" destOrd="0" presId="urn:microsoft.com/office/officeart/2005/8/layout/vList4#1"/>
    <dgm:cxn modelId="{C0ABC3EB-0097-4DE7-8BF7-EA597430332A}" type="presOf" srcId="{68846464-6ACC-4867-B911-78C37017BDCE}" destId="{519ACD00-A539-4DF7-B4EF-76A7CF6635FF}" srcOrd="0" destOrd="0" presId="urn:microsoft.com/office/officeart/2005/8/layout/vList4#1"/>
    <dgm:cxn modelId="{476A5BA0-28E9-4DFF-9AE1-A1C476A8A130}" srcId="{5E3F2C7B-0D24-46C7-80F2-D2B70EB51EC1}" destId="{077DDAB1-135B-423B-ABB5-67331249CD49}" srcOrd="0" destOrd="0" parTransId="{30D39632-BD86-4BCD-B7D3-F336467DDED3}" sibTransId="{792F6A1D-A8C2-4556-9A49-51383A8B68AC}"/>
    <dgm:cxn modelId="{22613E94-0B82-49EC-ADBF-FFE8717D4718}" srcId="{5E3F2C7B-0D24-46C7-80F2-D2B70EB51EC1}" destId="{46021EB3-A39A-4EBC-8E8D-0E6E690F9E8E}" srcOrd="2" destOrd="0" parTransId="{79A68626-7266-44EA-B920-FDFC1C80C6B2}" sibTransId="{E7017456-58E6-4E2E-A293-48ACA01ED637}"/>
    <dgm:cxn modelId="{AF510DBF-6885-4227-8A19-EAD687CADB49}" type="presOf" srcId="{5E3F2C7B-0D24-46C7-80F2-D2B70EB51EC1}" destId="{898326C1-65C3-4C2F-880E-7CE286B05DCB}" srcOrd="0" destOrd="0" presId="urn:microsoft.com/office/officeart/2005/8/layout/vList4#1"/>
    <dgm:cxn modelId="{CCD6F964-B54E-49D7-94AC-2FA8DD45001E}" type="presOf" srcId="{077DDAB1-135B-423B-ABB5-67331249CD49}" destId="{C7B89A83-CD6C-4CC7-B92D-86382F18D89D}" srcOrd="0" destOrd="0" presId="urn:microsoft.com/office/officeart/2005/8/layout/vList4#1"/>
    <dgm:cxn modelId="{81681051-AB69-4678-BD94-6203B67327A0}" type="presOf" srcId="{46021EB3-A39A-4EBC-8E8D-0E6E690F9E8E}" destId="{527A9F3B-AECC-4362-8A45-01C40760C195}" srcOrd="1" destOrd="0" presId="urn:microsoft.com/office/officeart/2005/8/layout/vList4#1"/>
    <dgm:cxn modelId="{2B50F229-F718-4BB3-92A3-791180273315}" type="presOf" srcId="{077DDAB1-135B-423B-ABB5-67331249CD49}" destId="{C76F601B-1BA0-4DF7-A458-5B945F1260EF}" srcOrd="1" destOrd="0" presId="urn:microsoft.com/office/officeart/2005/8/layout/vList4#1"/>
    <dgm:cxn modelId="{DEAD2814-66AD-4ECA-A8C2-B1E8CE90FCBE}" type="presParOf" srcId="{898326C1-65C3-4C2F-880E-7CE286B05DCB}" destId="{6C4F4DF4-7DC6-42C3-907E-E29B318B3324}" srcOrd="0" destOrd="0" presId="urn:microsoft.com/office/officeart/2005/8/layout/vList4#1"/>
    <dgm:cxn modelId="{37B977FB-46DD-472C-82AB-CAE73DE7B415}" type="presParOf" srcId="{6C4F4DF4-7DC6-42C3-907E-E29B318B3324}" destId="{C7B89A83-CD6C-4CC7-B92D-86382F18D89D}" srcOrd="0" destOrd="0" presId="urn:microsoft.com/office/officeart/2005/8/layout/vList4#1"/>
    <dgm:cxn modelId="{6889E461-2E8B-422E-9867-02FC0149E530}" type="presParOf" srcId="{6C4F4DF4-7DC6-42C3-907E-E29B318B3324}" destId="{3F1ABB03-7992-42BF-9DA5-612ABD35D5CF}" srcOrd="1" destOrd="0" presId="urn:microsoft.com/office/officeart/2005/8/layout/vList4#1"/>
    <dgm:cxn modelId="{9B295E11-3BC3-4DB9-9A10-F1A847CCD570}" type="presParOf" srcId="{6C4F4DF4-7DC6-42C3-907E-E29B318B3324}" destId="{C76F601B-1BA0-4DF7-A458-5B945F1260EF}" srcOrd="2" destOrd="0" presId="urn:microsoft.com/office/officeart/2005/8/layout/vList4#1"/>
    <dgm:cxn modelId="{32119AB4-56F1-4954-BF96-F97EAD3445C6}" type="presParOf" srcId="{898326C1-65C3-4C2F-880E-7CE286B05DCB}" destId="{58B9917E-073B-4153-874F-8B31CDAACC66}" srcOrd="1" destOrd="0" presId="urn:microsoft.com/office/officeart/2005/8/layout/vList4#1"/>
    <dgm:cxn modelId="{F3943E5F-B1F9-431E-A6C9-9EDE8DFC34B4}" type="presParOf" srcId="{898326C1-65C3-4C2F-880E-7CE286B05DCB}" destId="{A7E66462-CE98-4F44-83D8-527801FCF8B9}" srcOrd="2" destOrd="0" presId="urn:microsoft.com/office/officeart/2005/8/layout/vList4#1"/>
    <dgm:cxn modelId="{CA189287-611C-42CC-A3AF-93FAF4AF517A}" type="presParOf" srcId="{A7E66462-CE98-4F44-83D8-527801FCF8B9}" destId="{519ACD00-A539-4DF7-B4EF-76A7CF6635FF}" srcOrd="0" destOrd="0" presId="urn:microsoft.com/office/officeart/2005/8/layout/vList4#1"/>
    <dgm:cxn modelId="{6E8F804C-C9DD-4A73-B28E-E389FB33E140}" type="presParOf" srcId="{A7E66462-CE98-4F44-83D8-527801FCF8B9}" destId="{87EB7FB1-2534-4B52-A4BE-5C180035FF3E}" srcOrd="1" destOrd="0" presId="urn:microsoft.com/office/officeart/2005/8/layout/vList4#1"/>
    <dgm:cxn modelId="{4DB415FC-BD0A-41F8-8A7B-33FCF3124075}" type="presParOf" srcId="{A7E66462-CE98-4F44-83D8-527801FCF8B9}" destId="{0498B0A0-9B3B-4AA3-9D6D-3771563F3E9A}" srcOrd="2" destOrd="0" presId="urn:microsoft.com/office/officeart/2005/8/layout/vList4#1"/>
    <dgm:cxn modelId="{55921481-0189-4584-901F-C463677C4F80}" type="presParOf" srcId="{898326C1-65C3-4C2F-880E-7CE286B05DCB}" destId="{0A64D4D0-EFA4-49BD-9CAE-6EE4E0C1DE5D}" srcOrd="3" destOrd="0" presId="urn:microsoft.com/office/officeart/2005/8/layout/vList4#1"/>
    <dgm:cxn modelId="{0BBB0887-6B83-43A9-B188-B054AE6C14D7}" type="presParOf" srcId="{898326C1-65C3-4C2F-880E-7CE286B05DCB}" destId="{757937A6-D6E9-476D-B6E4-C24B2E989B21}" srcOrd="4" destOrd="0" presId="urn:microsoft.com/office/officeart/2005/8/layout/vList4#1"/>
    <dgm:cxn modelId="{D7F850A5-D06C-4026-BB0E-DEEB826EC629}" type="presParOf" srcId="{757937A6-D6E9-476D-B6E4-C24B2E989B21}" destId="{12E964BB-829A-41FB-BCC8-B0E1734EBE41}" srcOrd="0" destOrd="0" presId="urn:microsoft.com/office/officeart/2005/8/layout/vList4#1"/>
    <dgm:cxn modelId="{659264B3-9D80-471F-B4FD-BF438CFE17F3}" type="presParOf" srcId="{757937A6-D6E9-476D-B6E4-C24B2E989B21}" destId="{D83C060E-734E-4612-98A3-80523339F80E}" srcOrd="1" destOrd="0" presId="urn:microsoft.com/office/officeart/2005/8/layout/vList4#1"/>
    <dgm:cxn modelId="{C51BD851-01D3-49B5-B125-D72977BE50D0}" type="presParOf" srcId="{757937A6-D6E9-476D-B6E4-C24B2E989B21}" destId="{527A9F3B-AECC-4362-8A45-01C40760C19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B89A83-CD6C-4CC7-B92D-86382F18D89D}">
      <dsp:nvSpPr>
        <dsp:cNvPr id="0" name=""/>
        <dsp:cNvSpPr/>
      </dsp:nvSpPr>
      <dsp:spPr>
        <a:xfrm>
          <a:off x="0" y="0"/>
          <a:ext cx="84582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smtClean="0">
              <a:solidFill>
                <a:srgbClr val="C00000"/>
              </a:solidFill>
            </a:rPr>
            <a:t>Тема первого года работы </a:t>
          </a: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b="1" i="1" kern="1200" dirty="0" smtClean="0">
              <a:solidFill>
                <a:schemeClr val="bg2"/>
              </a:solidFill>
            </a:rPr>
            <a:t>«Знания и умения учителя – </a:t>
          </a:r>
          <a:br>
            <a:rPr lang="ru-RU" sz="2300" b="1" i="1" kern="1200" dirty="0" smtClean="0">
              <a:solidFill>
                <a:schemeClr val="bg2"/>
              </a:solidFill>
            </a:rPr>
          </a:br>
          <a:r>
            <a:rPr lang="ru-RU" sz="2300" b="1" i="1" kern="1200" dirty="0" smtClean="0">
              <a:solidFill>
                <a:schemeClr val="bg2"/>
              </a:solidFill>
            </a:rPr>
            <a:t>залог творчества и успеха обучающихся»</a:t>
          </a:r>
          <a:endParaRPr lang="ru-RU" sz="2300" kern="1200" dirty="0"/>
        </a:p>
      </dsp:txBody>
      <dsp:txXfrm>
        <a:off x="1860708" y="0"/>
        <a:ext cx="6597491" cy="1690687"/>
      </dsp:txXfrm>
    </dsp:sp>
    <dsp:sp modelId="{3F1ABB03-7992-42BF-9DA5-612ABD35D5CF}">
      <dsp:nvSpPr>
        <dsp:cNvPr id="0" name=""/>
        <dsp:cNvSpPr/>
      </dsp:nvSpPr>
      <dsp:spPr>
        <a:xfrm>
          <a:off x="169068" y="169068"/>
          <a:ext cx="1691640" cy="135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ACD00-A539-4DF7-B4EF-76A7CF6635FF}">
      <dsp:nvSpPr>
        <dsp:cNvPr id="0" name=""/>
        <dsp:cNvSpPr/>
      </dsp:nvSpPr>
      <dsp:spPr>
        <a:xfrm>
          <a:off x="0" y="1859756"/>
          <a:ext cx="84582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smtClean="0">
              <a:solidFill>
                <a:srgbClr val="C00000"/>
              </a:solidFill>
            </a:rPr>
            <a:t>Тема второго  года работы</a:t>
          </a: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b="1" i="1" kern="1200" dirty="0" smtClean="0">
              <a:solidFill>
                <a:schemeClr val="bg2"/>
              </a:solidFill>
            </a:rPr>
            <a:t>«Самостоятельный творческий поиск»</a:t>
          </a:r>
          <a:endParaRPr lang="ru-RU" sz="2300" kern="1200" dirty="0"/>
        </a:p>
      </dsp:txBody>
      <dsp:txXfrm>
        <a:off x="1860708" y="1859756"/>
        <a:ext cx="6597491" cy="1690687"/>
      </dsp:txXfrm>
    </dsp:sp>
    <dsp:sp modelId="{87EB7FB1-2534-4B52-A4BE-5C180035FF3E}">
      <dsp:nvSpPr>
        <dsp:cNvPr id="0" name=""/>
        <dsp:cNvSpPr/>
      </dsp:nvSpPr>
      <dsp:spPr>
        <a:xfrm>
          <a:off x="169068" y="2028825"/>
          <a:ext cx="1691640" cy="13525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964BB-829A-41FB-BCC8-B0E1734EBE41}">
      <dsp:nvSpPr>
        <dsp:cNvPr id="0" name=""/>
        <dsp:cNvSpPr/>
      </dsp:nvSpPr>
      <dsp:spPr>
        <a:xfrm>
          <a:off x="0" y="3719512"/>
          <a:ext cx="8458200" cy="1690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smtClean="0">
              <a:solidFill>
                <a:srgbClr val="C00000"/>
              </a:solidFill>
            </a:rPr>
            <a:t>Тема третьего  года работы</a:t>
          </a: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i="1" kern="1200" dirty="0" smtClean="0">
              <a:solidFill>
                <a:schemeClr val="bg2"/>
              </a:solidFill>
            </a:rPr>
            <a:t/>
          </a:r>
          <a:br>
            <a:rPr lang="ru-RU" sz="2300" i="1" kern="1200" dirty="0" smtClean="0">
              <a:solidFill>
                <a:schemeClr val="bg2"/>
              </a:solidFill>
            </a:rPr>
          </a:br>
          <a:r>
            <a:rPr lang="ru-RU" sz="2300" b="1" i="1" kern="1200" dirty="0" smtClean="0">
              <a:solidFill>
                <a:schemeClr val="bg2"/>
              </a:solidFill>
            </a:rPr>
            <a:t>«Выбор индивидуальной линии»</a:t>
          </a:r>
          <a:endParaRPr lang="ru-RU" sz="2300" kern="1200" dirty="0"/>
        </a:p>
      </dsp:txBody>
      <dsp:txXfrm>
        <a:off x="1860708" y="3719512"/>
        <a:ext cx="6597491" cy="1690687"/>
      </dsp:txXfrm>
    </dsp:sp>
    <dsp:sp modelId="{D83C060E-734E-4612-98A3-80523339F80E}">
      <dsp:nvSpPr>
        <dsp:cNvPr id="0" name=""/>
        <dsp:cNvSpPr/>
      </dsp:nvSpPr>
      <dsp:spPr>
        <a:xfrm>
          <a:off x="169068" y="3888581"/>
          <a:ext cx="1691640" cy="13525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</p:grpSp>
      <p:sp>
        <p:nvSpPr>
          <p:cNvPr id="532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32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D53CF-4059-498E-8BD1-EB7E513E81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2233F-08F3-4F40-B707-0444771FCC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15208-51BC-4015-B410-E04C3C318C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6E025-99C1-47FC-AE61-1F8FB08E73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056AD-9EED-47FD-8DF6-9FF73EAA37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E2CC-6F54-4FF3-A5A5-BFE0E1C97F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0F97A-CA5D-4BB9-9E73-B785D26815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F2761-1DBE-43EA-80EC-B090DFC839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60F0A-8BF8-4641-B0DB-9DAE12AF2E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4C612-877B-4849-9A19-30CE8AE2C1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7D2A-58E8-4D76-8CA0-F8D06D10C2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anose="02020603050405020304" pitchFamily="18" charset="0"/>
              </a:endParaRPr>
            </a:p>
          </p:txBody>
        </p:sp>
      </p:grp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22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D952D83-C570-42E2-B455-2082F14B96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я 2015\школа молодого педагога\19-20 год\Фото Школа молодого педагога\20191024_134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513" y="1600200"/>
            <a:ext cx="8054975" cy="4530725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304800" y="533400"/>
            <a:ext cx="8458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Успех не приходит к тебе…. </a:t>
            </a:r>
          </a:p>
          <a:p>
            <a:pPr algn="ctr" eaLnBrk="1" hangingPunct="1">
              <a:defRPr/>
            </a:pP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Ты идешь к успеху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09600" y="1371600"/>
          <a:ext cx="8534400" cy="5212080"/>
        </p:xfrm>
        <a:graphic>
          <a:graphicData uri="http://schemas.openxmlformats.org/drawingml/2006/table">
            <a:tbl>
              <a:tblPr/>
              <a:tblGrid>
                <a:gridCol w="409650"/>
                <a:gridCol w="4082859"/>
                <a:gridCol w="1227246"/>
                <a:gridCol w="2814645"/>
              </a:tblGrid>
              <a:tr h="5486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318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Деятельность педагога по реализации задач своего индивидуального профессионального развития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Освоение   и внедрение в практику работы новых современных педагогических и информационных технологий с целью повышения качества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обученности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endParaRPr lang="ru-RU" sz="12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5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Повышение профессионализма  через использование  обучающих семинаров, курсов повышения квалификации, круглых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столов, 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вебинаров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, видеоконференций, мастер-классов.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Продолжение  работы по созданию условий для развития творческого потенциала учителя, включение его в инновационную деятельность.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Совершенствование  работы с мотивированными и одаренными детьми.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Организация  целенаправленной  работы со слабоуспевающими учащимися с учетом их индивидуальных возможностей.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0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2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7630" marR="37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8041" y="228600"/>
            <a:ext cx="8655959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РЕФЛЕКСИВНЫЙ АНАЛИЗ РЕАЛИЗАЦИИ ИОМ,</a:t>
            </a:r>
          </a:p>
          <a:p>
            <a:pPr algn="ctr" eaLnBrk="1" hangingPunct="1"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ПРЕДСТАВЛЕНИЕ РЕЗУЛЬТАТОВ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457200" y="3733800"/>
            <a:ext cx="2006600" cy="24018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>
                <a:latin typeface="Times New Roman" pitchFamily="18" charset="0"/>
              </a:rPr>
              <a:t>развивает свои деловые качества</a:t>
            </a:r>
          </a:p>
          <a:p>
            <a:pPr eaLnBrk="1" hangingPunct="1">
              <a:defRPr/>
            </a:pPr>
            <a:r>
              <a:rPr lang="ru-RU" altLang="ru-RU" sz="1600" b="1">
                <a:latin typeface="Times New Roman" pitchFamily="18" charset="0"/>
              </a:rPr>
              <a:t>повышает свой профессиональный уровень в процессе взаимообучения</a:t>
            </a:r>
            <a:r>
              <a:rPr lang="ru-RU" altLang="ru-RU" sz="1200">
                <a:latin typeface="Times New Roman" pitchFamily="18" charset="0"/>
              </a:rPr>
              <a:t>	</a:t>
            </a:r>
            <a:endParaRPr lang="ru-RU" altLang="ru-RU" sz="1000">
              <a:latin typeface="Times New Roman" pitchFamily="18" charset="0"/>
            </a:endParaRPr>
          </a:p>
          <a:p>
            <a:pPr eaLnBrk="1" hangingPunct="1">
              <a:defRPr/>
            </a:pPr>
            <a:endParaRPr lang="ru-RU" altLang="ru-RU"/>
          </a:p>
        </p:txBody>
      </p:sp>
      <p:sp>
        <p:nvSpPr>
          <p:cNvPr id="14339" name="AutoShape 5"/>
          <p:cNvSpPr>
            <a:spLocks noChangeArrowheads="1"/>
          </p:cNvSpPr>
          <p:nvPr/>
        </p:nvSpPr>
        <p:spPr bwMode="auto">
          <a:xfrm>
            <a:off x="2743200" y="3657600"/>
            <a:ext cx="3124200" cy="29067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altLang="ru-RU" sz="1600" b="1">
                <a:latin typeface="Times New Roman" pitchFamily="18" charset="0"/>
              </a:rPr>
              <a:t>получает знания, развивает навыки и умения, повышает свой профессиональный уровень и способности; развивает собственную профессиональную</a:t>
            </a:r>
            <a:r>
              <a:rPr lang="ru-RU" altLang="ru-RU" sz="1600" b="1">
                <a:latin typeface="Calibri" pitchFamily="34" charset="0"/>
              </a:rPr>
              <a:t> </a:t>
            </a:r>
            <a:r>
              <a:rPr lang="ru-RU" altLang="ru-RU" sz="1600" b="1">
                <a:latin typeface="Times New Roman" pitchFamily="18" charset="0"/>
              </a:rPr>
              <a:t>карьеру; учится выстраивать конструктивные отношения с наставником</a:t>
            </a:r>
            <a:r>
              <a:rPr lang="ru-RU" altLang="ru-RU" sz="1600">
                <a:latin typeface="Times New Roman" pitchFamily="18" charset="0"/>
              </a:rPr>
              <a:t>	</a:t>
            </a:r>
          </a:p>
          <a:p>
            <a:pPr eaLnBrk="1" hangingPunct="1">
              <a:defRPr/>
            </a:pPr>
            <a:endParaRPr lang="ru-RU" altLang="ru-RU"/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6248400" y="3733800"/>
            <a:ext cx="2438400" cy="2590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ru-RU" altLang="ru-RU" sz="1600" b="1">
                <a:latin typeface="Times New Roman" pitchFamily="18" charset="0"/>
              </a:rPr>
              <a:t>повышает культурный и профессиональный уровень подготовки кадров;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defRPr/>
            </a:pPr>
            <a:r>
              <a:rPr lang="ru-RU" altLang="ru-RU" sz="1600" b="1">
                <a:latin typeface="Times New Roman" pitchFamily="18" charset="0"/>
              </a:rPr>
              <a:t> улучшаются взаимоотношения между сотрудниками.</a:t>
            </a:r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ru-RU" altLang="ru-RU" sz="1100">
                <a:latin typeface="Calibri" pitchFamily="34" charset="0"/>
              </a:rPr>
              <a:t>	</a:t>
            </a:r>
            <a:endParaRPr lang="ru-RU" altLang="ru-RU" sz="1000">
              <a:latin typeface="Times New Roman" pitchFamily="18" charset="0"/>
            </a:endParaRPr>
          </a:p>
          <a:p>
            <a:pPr eaLnBrk="1" hangingPunct="1">
              <a:defRPr/>
            </a:pPr>
            <a:endParaRPr lang="ru-RU" altLang="ru-RU"/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990600" y="2438400"/>
            <a:ext cx="19510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Наставник</a:t>
            </a:r>
            <a:r>
              <a:rPr lang="ru-RU" b="1" dirty="0">
                <a:latin typeface="Calibri" pitchFamily="34" charset="0"/>
              </a:rPr>
              <a:t>	</a:t>
            </a:r>
            <a:endParaRPr lang="ru-RU" b="1" dirty="0">
              <a:latin typeface="Times New Roman" pitchFamily="18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3276600" y="2438400"/>
            <a:ext cx="19812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Молодой специалист</a:t>
            </a:r>
            <a:r>
              <a:rPr lang="ru-RU" sz="1200" dirty="0">
                <a:latin typeface="Calibri" pitchFamily="34" charset="0"/>
              </a:rPr>
              <a:t>	</a:t>
            </a:r>
            <a:endParaRPr lang="ru-RU" sz="1000" dirty="0">
              <a:latin typeface="Times New Roman" pitchFamily="18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5638800" y="2438400"/>
            <a:ext cx="2133600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Администрация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	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60426" name="AutoShape 10"/>
          <p:cNvSpPr>
            <a:spLocks noChangeArrowheads="1"/>
          </p:cNvSpPr>
          <p:nvPr/>
        </p:nvSpPr>
        <p:spPr bwMode="auto">
          <a:xfrm>
            <a:off x="2438400" y="533400"/>
            <a:ext cx="5105400" cy="685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Наставничество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	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eaLnBrk="1" hangingPunct="1"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321" name="AutoShape 11"/>
          <p:cNvCxnSpPr>
            <a:cxnSpLocks noChangeShapeType="1"/>
          </p:cNvCxnSpPr>
          <p:nvPr/>
        </p:nvCxnSpPr>
        <p:spPr bwMode="auto">
          <a:xfrm>
            <a:off x="4191000" y="1981200"/>
            <a:ext cx="0" cy="3556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322" name="AutoShape 12"/>
          <p:cNvCxnSpPr>
            <a:cxnSpLocks noChangeShapeType="1"/>
          </p:cNvCxnSpPr>
          <p:nvPr/>
        </p:nvCxnSpPr>
        <p:spPr bwMode="auto">
          <a:xfrm flipH="1">
            <a:off x="3084513" y="2063750"/>
            <a:ext cx="969962" cy="2032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323" name="AutoShape 13"/>
          <p:cNvCxnSpPr>
            <a:cxnSpLocks noChangeShapeType="1"/>
          </p:cNvCxnSpPr>
          <p:nvPr/>
        </p:nvCxnSpPr>
        <p:spPr bwMode="auto">
          <a:xfrm>
            <a:off x="4313238" y="2063750"/>
            <a:ext cx="1270000" cy="273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324" name="AutoShape 14"/>
          <p:cNvCxnSpPr>
            <a:cxnSpLocks noChangeShapeType="1"/>
          </p:cNvCxnSpPr>
          <p:nvPr/>
        </p:nvCxnSpPr>
        <p:spPr bwMode="auto">
          <a:xfrm>
            <a:off x="2055813" y="3276600"/>
            <a:ext cx="0" cy="273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325" name="AutoShape 15"/>
          <p:cNvCxnSpPr>
            <a:cxnSpLocks noChangeShapeType="1"/>
          </p:cNvCxnSpPr>
          <p:nvPr/>
        </p:nvCxnSpPr>
        <p:spPr bwMode="auto">
          <a:xfrm>
            <a:off x="4267200" y="3276600"/>
            <a:ext cx="0" cy="273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326" name="AutoShape 16"/>
          <p:cNvCxnSpPr>
            <a:cxnSpLocks noChangeShapeType="1"/>
          </p:cNvCxnSpPr>
          <p:nvPr/>
        </p:nvCxnSpPr>
        <p:spPr bwMode="auto">
          <a:xfrm>
            <a:off x="6519863" y="3276600"/>
            <a:ext cx="12700" cy="3540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  <a:r>
              <a:rPr lang="ru-RU" altLang="ru-RU" sz="1800" smtClean="0"/>
              <a:t>План работы строится на основе типичных затруднений педагогов, методической темы школы, актуальных тем в образовании.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8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800" smtClean="0"/>
              <a:t>Примеры анкетирования, диагностик: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800" smtClean="0"/>
              <a:t>«Диагностика дидактико-методических умений учителя»,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800" smtClean="0"/>
              <a:t>«Диагностическая карта изучения трудностей молодого учителя»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800" smtClean="0"/>
              <a:t>Анкета для учителей по выявлению проблем и успешных аспектов педагогической деятельности при подготовки и проведении уроков»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800" smtClean="0"/>
              <a:t>Вопросник для анализа учителем особенностей индивидуального стиля педагогической деятельности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1800" smtClean="0"/>
          </a:p>
          <a:p>
            <a:pPr eaLnBrk="1" hangingPunct="1">
              <a:buFont typeface="Wingdings" pitchFamily="2" charset="2"/>
              <a:buChar char="Ø"/>
            </a:pPr>
            <a:endParaRPr lang="ru-RU" altLang="ru-RU" sz="1800" smtClean="0"/>
          </a:p>
          <a:p>
            <a:pPr eaLnBrk="1" hangingPunct="1">
              <a:buFont typeface="Wingdings" pitchFamily="2" charset="2"/>
              <a:buChar char="Ø"/>
            </a:pPr>
            <a:endParaRPr lang="ru-RU" altLang="ru-RU" sz="1800" smtClean="0"/>
          </a:p>
        </p:txBody>
      </p:sp>
      <p:pic>
        <p:nvPicPr>
          <p:cNvPr id="4" name="Picture 4" descr="https://bgk-borisov.by/files/00379/obj/110/26893/img/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215338" cy="1121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81000"/>
            <a:ext cx="2590800" cy="3073400"/>
          </a:xfr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657600"/>
            <a:ext cx="24384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54584" t="19260" r="14583" b="5266"/>
          <a:stretch>
            <a:fillRect/>
          </a:stretch>
        </p:blipFill>
        <p:spPr bwMode="auto">
          <a:xfrm>
            <a:off x="3271838" y="228600"/>
            <a:ext cx="550703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CDF8~1\AppData\Local\Temp\7zOCE2DDA15\20210122_124023.jpg"/>
          <p:cNvPicPr>
            <a:picLocks noChangeAspect="1" noChangeArrowheads="1"/>
          </p:cNvPicPr>
          <p:nvPr/>
        </p:nvPicPr>
        <p:blipFill>
          <a:blip r:embed="rId2" cstate="print"/>
          <a:srcRect t="27678" r="-1588"/>
          <a:stretch>
            <a:fillRect/>
          </a:stretch>
        </p:blipFill>
        <p:spPr bwMode="auto">
          <a:xfrm>
            <a:off x="304800" y="152400"/>
            <a:ext cx="2819400" cy="2362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7" name="Picture 3" descr="G:\август 2021\семинар 22.10\20191024_140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953000"/>
            <a:ext cx="3200400" cy="18002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52400"/>
            <a:ext cx="2895600" cy="23796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9" name="Объект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90800"/>
            <a:ext cx="2835275" cy="2209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0" name="Picture 4" descr="F:\фото емд октябрь\неделя молодого педагога 25.1018\DSC015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667000"/>
            <a:ext cx="2900363" cy="22256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1" name="Picture 6" descr="F:\фото емд октябрь\неделя молодого педагога 25.1018\DSC01587.JPG"/>
          <p:cNvPicPr>
            <a:picLocks noChangeAspect="1" noChangeArrowheads="1"/>
          </p:cNvPicPr>
          <p:nvPr/>
        </p:nvPicPr>
        <p:blipFill>
          <a:blip r:embed="rId7" cstate="print"/>
          <a:srcRect l="16428" t="30724" r="-1317" b="28951"/>
          <a:stretch>
            <a:fillRect/>
          </a:stretch>
        </p:blipFill>
        <p:spPr bwMode="auto">
          <a:xfrm>
            <a:off x="3886200" y="5008563"/>
            <a:ext cx="4921250" cy="175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2" name="Picture 4" descr="G:\я 2015\школа молодого педагога\19-20 год\Фото Школа молодого педагога\20191024_1326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152400"/>
            <a:ext cx="2667000" cy="2446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93" name="Рисунок 1"/>
          <p:cNvPicPr>
            <a:picLocks noChangeAspect="1"/>
          </p:cNvPicPr>
          <p:nvPr/>
        </p:nvPicPr>
        <p:blipFill>
          <a:blip r:embed="rId9" cstate="print"/>
          <a:srcRect t="26666" r="4074" b="27779"/>
          <a:stretch>
            <a:fillRect/>
          </a:stretch>
        </p:blipFill>
        <p:spPr bwMode="auto">
          <a:xfrm>
            <a:off x="3267075" y="2659063"/>
            <a:ext cx="2636838" cy="22225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" y="26988"/>
          <a:ext cx="8991600" cy="6710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5857"/>
                <a:gridCol w="616525"/>
                <a:gridCol w="589619"/>
                <a:gridCol w="609599"/>
              </a:tblGrid>
              <a:tr h="54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Статистические данные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2019-2020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2020-2021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337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Количество молодых педагогов, уволившихся в первый год работы, чел.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Средняя нагрузка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сопровождаемых наставниками,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54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охваченных диагностикой профессиональных дефицитов/предметных компетенций,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54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имеющих и реализующих ИОМ профессионального развития,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прошедших КПК,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 из них                                                                          ГАОУ ТО ДПО ТОГИРРО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Академия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МинПросвещения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другие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54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охваченная мероприятиями программы наставничества,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Доля молодых педагогов, участвующих в мероприятиях: 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сообщества молодых педагогов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5494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предметного методического объединения по принципу сетевого взаимодействия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549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Количество молодых педагогов, участвующих в конкурсах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</a:rPr>
                        <a:t>профмастерства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: чел.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 муниципальном уровне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 региональном уровне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  <a:tr h="27963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 федеральном уровне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5" marR="21195" marT="14131" marB="14131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6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7" name="Picture 2" descr="https://avatars.mds.yandex.net/get-pdb/1519478/5227d27f-35df-40c9-97ac-d5e7d773233b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0"/>
            <a:ext cx="979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4"/>
          <p:cNvSpPr>
            <a:spLocks noChangeArrowheads="1"/>
          </p:cNvSpPr>
          <p:nvPr/>
        </p:nvSpPr>
        <p:spPr bwMode="auto">
          <a:xfrm>
            <a:off x="0" y="285750"/>
            <a:ext cx="8929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/>
              <a:t> </a:t>
            </a:r>
            <a:endParaRPr lang="ru-RU" altLang="ru-RU" b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0" name="Picture 6" descr="http://1.abatskobr.ru/media/cms_page_media/2305/%D0%A7%D0%98%D0%96%D0%9E%D0%92%D0%90.jpg"/>
          <p:cNvPicPr>
            <a:picLocks noChangeAspect="1" noChangeArrowheads="1"/>
          </p:cNvPicPr>
          <p:nvPr/>
        </p:nvPicPr>
        <p:blipFill>
          <a:blip r:embed="rId3" cstate="print"/>
          <a:srcRect l="15732" b="3542"/>
          <a:stretch>
            <a:fillRect/>
          </a:stretch>
        </p:blipFill>
        <p:spPr bwMode="auto">
          <a:xfrm>
            <a:off x="381000" y="1447800"/>
            <a:ext cx="2367289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0" name="Picture 9" descr="C:\Users\Юля\Desktop\555\HYKN3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214313"/>
            <a:ext cx="19812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 descr="I:\Сертификаты и дипломы\Свидетельство проекта infourok.ru №294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00" y="214313"/>
            <a:ext cx="19050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2" descr="I:\Сертификаты и дипломы\Certificate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25" y="2143125"/>
            <a:ext cx="19923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5" descr="I:\Сертификаты и дипломы\Свидетельство проекта infourok.ru №9638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00" y="2571750"/>
            <a:ext cx="19526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Box 16"/>
          <p:cNvSpPr txBox="1">
            <a:spLocks noChangeArrowheads="1"/>
          </p:cNvSpPr>
          <p:nvPr/>
        </p:nvSpPr>
        <p:spPr bwMode="auto">
          <a:xfrm>
            <a:off x="228600" y="4800600"/>
            <a:ext cx="6781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Участник Всероссийского конкурса «Педагогический дебют 2019», Призер муниципального конкурса «Педагогический дебют 2021», участник областного конкурса «Две звезды 2020 ( 2 этапа), «Кадр года 2020», «Урок Победы». Победитель муниципального конкурса «Мой учитель-мой наставник».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228600" y="152400"/>
            <a:ext cx="7094109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Black" pitchFamily="34" charset="0"/>
              </a:rPr>
              <a:t>Чижова Юлия Анатольевна, </a:t>
            </a:r>
          </a:p>
          <a:p>
            <a:pPr algn="ctr" eaLnBrk="1" hangingPunct="1">
              <a:defRPr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Black" pitchFamily="34" charset="0"/>
              </a:rPr>
              <a:t>учитель иностранного языка.</a:t>
            </a:r>
          </a:p>
          <a:p>
            <a:pPr algn="ctr" eaLnBrk="1" hangingPunct="1">
              <a:defRPr/>
            </a:pPr>
            <a:r>
              <a:rPr lang="ru-RU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latin typeface="Arial Black" pitchFamily="34" charset="0"/>
              </a:rPr>
              <a:t>Наставник  - Димитрова В.А.  </a:t>
            </a:r>
          </a:p>
        </p:txBody>
      </p:sp>
      <p:pic>
        <p:nvPicPr>
          <p:cNvPr id="19" name="Picture 3" descr="C:\Users\CDF8~1\AppData\Local\Temp\7zO0314E418\20200118_084203.jpg"/>
          <p:cNvPicPr>
            <a:picLocks noChangeAspect="1" noChangeArrowheads="1"/>
          </p:cNvPicPr>
          <p:nvPr/>
        </p:nvPicPr>
        <p:blipFill>
          <a:blip r:embed="rId8" cstate="print"/>
          <a:srcRect t="38542" r="4166"/>
          <a:stretch>
            <a:fillRect/>
          </a:stretch>
        </p:blipFill>
        <p:spPr bwMode="auto">
          <a:xfrm>
            <a:off x="7429500" y="5257800"/>
            <a:ext cx="1714500" cy="120173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47" name="Picture 2" descr="C:\Users\Методист\Desktop\2 звезды\Новая папка\жанровая фотография Чижова Ю.А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2286000"/>
            <a:ext cx="2151063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3400" y="274638"/>
            <a:ext cx="8610600" cy="725487"/>
          </a:xfrm>
          <a:extLst>
            <a:ext uri="{909E8E84-426E-40DD-AFC4-6F175D3DCCD1}"/>
            <a:ext uri="{91240B29-F687-4F45-9708-019B960494DF}"/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Киприн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 Евгений  Евгеньевич , </a:t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 учитель физической культуры</a:t>
            </a:r>
            <a:b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Бабин Владимир Анатольевич, учитель-наставник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9459" name="Содержимое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t="19354" r="2325"/>
          <a:stretch>
            <a:fillRect/>
          </a:stretch>
        </p:blipFill>
        <p:spPr>
          <a:xfrm>
            <a:off x="6143625" y="1714500"/>
            <a:ext cx="3000375" cy="1785938"/>
          </a:xfrm>
        </p:spPr>
      </p:pic>
      <p:pic>
        <p:nvPicPr>
          <p:cNvPr id="19460" name="Picture 2" descr="C:\Users\Методист\Desktop\ЕМД\2019\ПС 29.08.19\фото\DSC02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3071813"/>
            <a:ext cx="2476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АБ 1-коллектив\IMG_8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071678"/>
            <a:ext cx="1935228" cy="246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462" name="Прямоугольник 9"/>
          <p:cNvSpPr>
            <a:spLocks noChangeArrowheads="1"/>
          </p:cNvSpPr>
          <p:nvPr/>
        </p:nvSpPr>
        <p:spPr bwMode="auto">
          <a:xfrm>
            <a:off x="500063" y="5041900"/>
            <a:ext cx="8286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chemeClr val="tx2"/>
                </a:solidFill>
              </a:rPr>
              <a:t> Молодой педагог участник областного этапа Всероссийского конкурса  «Учитель здоровья 2020 », муниципального конкурса « Педагогический дебют 2020», победитель спортивных мероприятий среди пед.работников.</a:t>
            </a:r>
          </a:p>
        </p:txBody>
      </p:sp>
      <p:pic>
        <p:nvPicPr>
          <p:cNvPr id="8" name="Picture 2" descr="C:\Users\Юля\Desktop\555\IMG_4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772816"/>
            <a:ext cx="2315344" cy="308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3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0484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0485" name="Picture 2" descr="https://avatars.mds.yandex.net/get-pdb/1519478/5227d27f-35df-40c9-97ac-d5e7d773233b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0"/>
            <a:ext cx="979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28750" y="428625"/>
            <a:ext cx="621506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Courier New" pitchFamily="49" charset="0"/>
              </a:rPr>
              <a:t>Лубягин</a:t>
            </a: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Courier New" pitchFamily="49" charset="0"/>
              </a:rPr>
              <a:t> Дмитрий Сергеевич- учитель технологии и ОБЖ.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Courier New" pitchFamily="49" charset="0"/>
              </a:rPr>
              <a:t> Наставник – Тимофеева Л.В.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43000" y="4143375"/>
            <a:ext cx="778668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районного  конкурса « Педагогический дебют 2019» 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Призёр районного конкурса «Мой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учитель-мой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наставник». </a:t>
            </a:r>
          </a:p>
          <a:p>
            <a:pPr eaLnBrk="1" hangingPunct="1">
              <a:defRPr/>
            </a:pPr>
            <a:endParaRPr lang="ru-RU" b="1" dirty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ru-RU" b="1" dirty="0">
                <a:solidFill>
                  <a:schemeClr val="tx2"/>
                </a:solidFill>
              </a:rPr>
              <a:t>Является активным участником методических, спортивных мероприятий школы. Ученики Дмитрия Сергеевича являются победителями и призёрами муниципального этапа Всероссийской олимпиады  школьников.</a:t>
            </a:r>
          </a:p>
        </p:txBody>
      </p:sp>
      <p:pic>
        <p:nvPicPr>
          <p:cNvPr id="14" name="Picture 2" descr="C:\Users\CDF8~1\AppData\Local\Temp\7zOC615E4F2\viber image 2019-04-25 , 20.09.22.jpg"/>
          <p:cNvPicPr>
            <a:picLocks noChangeAspect="1" noChangeArrowheads="1"/>
          </p:cNvPicPr>
          <p:nvPr/>
        </p:nvPicPr>
        <p:blipFill>
          <a:blip r:embed="rId3" cstate="print"/>
          <a:srcRect t="23504" r="18039"/>
          <a:stretch>
            <a:fillRect/>
          </a:stretch>
        </p:blipFill>
        <p:spPr bwMode="auto">
          <a:xfrm>
            <a:off x="214282" y="1285860"/>
            <a:ext cx="1643042" cy="20445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489" name="Picture 179" descr="F:\Сканы грамот\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447800"/>
            <a:ext cx="135255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78" descr="F:\Сканы грамот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371600"/>
            <a:ext cx="12144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81" descr="F:\Сканы грамот\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295400"/>
            <a:ext cx="1357313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82" descr="F:\Сканы грамот\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04800"/>
            <a:ext cx="13239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80" descr="F:\Сканы грамот\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990600"/>
            <a:ext cx="12858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:\Users\Методист\Desktop\ЕМД\2018\2019\емд апрель 2019\DSC022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2057400"/>
            <a:ext cx="2800350" cy="2100263"/>
          </a:xfrm>
          <a:prstGeom prst="rect">
            <a:avLst/>
          </a:prstGeom>
          <a:ln w="63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" y="152400"/>
            <a:ext cx="8458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Успех не приходит к тебе…. </a:t>
            </a:r>
          </a:p>
          <a:p>
            <a:pPr algn="ctr" eaLnBrk="1" hangingPunct="1">
              <a:defRPr/>
            </a:pPr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Ты идешь к успеху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304800" y="5867400"/>
            <a:ext cx="838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rgbClr val="C00000"/>
                </a:solidFill>
              </a:rPr>
              <a:t>АДАПТАЦИЯ- заинтересованность в работе- положительный результат</a:t>
            </a:r>
          </a:p>
          <a:p>
            <a:pPr algn="ctr"/>
            <a:r>
              <a:rPr lang="ru-RU" altLang="ru-RU">
                <a:solidFill>
                  <a:srgbClr val="C00000"/>
                </a:solidFill>
              </a:rPr>
              <a:t>-РАЗВИТИЕ ПЕДАГОГИЧЕСКОГО ПОТЕНЦИАЛА</a:t>
            </a:r>
          </a:p>
        </p:txBody>
      </p:sp>
      <p:pic>
        <p:nvPicPr>
          <p:cNvPr id="21508" name="Picture 5" descr="C:\Users\Abatsk\Downloads\20211028_114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227" r="1331" b="17589"/>
          <a:stretch>
            <a:fillRect/>
          </a:stretch>
        </p:blipFill>
        <p:spPr>
          <a:xfrm>
            <a:off x="304800" y="1828800"/>
            <a:ext cx="2743200" cy="2590800"/>
          </a:xfrm>
          <a:noFill/>
        </p:spPr>
      </p:pic>
      <p:pic>
        <p:nvPicPr>
          <p:cNvPr id="21509" name="Picture 6" descr="C:\Users\Abatsk\Downloads\20211028_11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9050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C:\Users\Abatsk\Downloads\20211028_121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76400"/>
            <a:ext cx="31623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2743200"/>
          </a:xfrm>
        </p:spPr>
        <p:txBody>
          <a:bodyPr/>
          <a:lstStyle/>
          <a:p>
            <a:pPr algn="ctr" eaLnBrk="1" hangingPunct="1"/>
            <a:r>
              <a:rPr lang="ru-RU" altLang="ru-RU" b="1" u="sng" smtClean="0">
                <a:solidFill>
                  <a:schemeClr val="folHlink"/>
                </a:solidFill>
                <a:latin typeface="Comic Sans MS" pitchFamily="66" charset="0"/>
              </a:rPr>
              <a:t>Система работы </a:t>
            </a:r>
            <a:br>
              <a:rPr lang="ru-RU" altLang="ru-RU" b="1" u="sng" smtClean="0">
                <a:solidFill>
                  <a:schemeClr val="folHlink"/>
                </a:solidFill>
                <a:latin typeface="Comic Sans MS" pitchFamily="66" charset="0"/>
              </a:rPr>
            </a:br>
            <a:r>
              <a:rPr lang="ru-RU" altLang="ru-RU" b="1" u="sng" smtClean="0">
                <a:solidFill>
                  <a:schemeClr val="folHlink"/>
                </a:solidFill>
                <a:latin typeface="Comic Sans MS" pitchFamily="66" charset="0"/>
              </a:rPr>
              <a:t>с молодыми специалистами в школе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smtClean="0"/>
              <a:t>         </a:t>
            </a:r>
            <a:r>
              <a:rPr lang="ru-RU" altLang="ru-RU" sz="2000" smtClean="0"/>
              <a:t>Методист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МАОУ Абатская СОШ №1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Тимофеева Л.В.</a:t>
            </a:r>
          </a:p>
        </p:txBody>
      </p:sp>
      <p:pic>
        <p:nvPicPr>
          <p:cNvPr id="5124" name="Picture 4" descr="58917980_1273605366_j01985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429000"/>
            <a:ext cx="40386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4038600" y="5334000"/>
            <a:ext cx="48768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100">
                <a:cs typeface="Aharoni" pitchFamily="2" charset="-79"/>
              </a:rPr>
              <a:t>Со мной работали десятки молодых педагогов. Я убедился, что как бы человек успешно не кончил педагогический вуз, как бы он не был талантлив, а если не будет учится на опыте, никогда не будет хорошим педагогом, я сам учился у более старых педагогов…»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ru-RU" altLang="ru-RU" sz="1100">
                <a:cs typeface="Aharoni" pitchFamily="2" charset="-79"/>
              </a:rPr>
              <a:t>А.С.Макаренко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Нормативная основа в работе с молодыми и вновь прибывшими специалистами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Положение о наставничестве </a:t>
            </a:r>
            <a:r>
              <a:rPr lang="ru-RU" altLang="ru-RU" sz="1200" smtClean="0"/>
              <a:t>(приказ № 175-од от 31.08.2020)</a:t>
            </a:r>
          </a:p>
          <a:p>
            <a:pPr eaLnBrk="1" hangingPunct="1"/>
            <a:r>
              <a:rPr lang="ru-RU" altLang="ru-RU" sz="2800" smtClean="0"/>
              <a:t>Программа наставничества «Учитель- учитель» </a:t>
            </a:r>
            <a:r>
              <a:rPr lang="ru-RU" altLang="ru-RU" sz="1200" smtClean="0"/>
              <a:t>(Приказ  № 192-од от 31.08.2021)</a:t>
            </a:r>
          </a:p>
          <a:p>
            <a:pPr eaLnBrk="1" hangingPunct="1"/>
            <a:endParaRPr lang="ru-RU" altLang="ru-RU" sz="1200" smtClean="0"/>
          </a:p>
          <a:p>
            <a:pPr eaLnBrk="1" hangingPunct="1"/>
            <a:r>
              <a:rPr lang="ru-RU" altLang="ru-RU" sz="2800" smtClean="0"/>
              <a:t>Положение о ИОМ маршруте педагога( </a:t>
            </a:r>
            <a:r>
              <a:rPr lang="ru-RU" altLang="ru-RU" sz="1400" smtClean="0"/>
              <a:t>Приказ № </a:t>
            </a:r>
          </a:p>
          <a:p>
            <a:pPr eaLnBrk="1" hangingPunct="1"/>
            <a:r>
              <a:rPr lang="ru-RU" altLang="ru-RU" sz="2800" smtClean="0"/>
              <a:t>Приказ об организации работы с молодыми специалистами </a:t>
            </a:r>
            <a:r>
              <a:rPr lang="ru-RU" altLang="ru-RU" sz="1600" smtClean="0"/>
              <a:t>( Приказ  от 01.2021 № 207 – од)</a:t>
            </a:r>
          </a:p>
          <a:p>
            <a:pPr eaLnBrk="1" hangingPunct="1"/>
            <a:r>
              <a:rPr lang="ru-RU" altLang="ru-RU" sz="2800" smtClean="0"/>
              <a:t>План работы «Школы молодого педагога» </a:t>
            </a:r>
          </a:p>
          <a:p>
            <a:pPr eaLnBrk="1" hangingPunct="1"/>
            <a:r>
              <a:rPr lang="ru-RU" altLang="ru-RU" sz="2800" smtClean="0"/>
              <a:t>План работы наставника с молодым специалистом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 altLang="ru-RU"/>
          </a:p>
        </p:txBody>
      </p:sp>
      <p:grpSp>
        <p:nvGrpSpPr>
          <p:cNvPr id="1029" name="Group 21"/>
          <p:cNvGrpSpPr>
            <a:grpSpLocks noChangeAspect="1"/>
          </p:cNvGrpSpPr>
          <p:nvPr/>
        </p:nvGrpSpPr>
        <p:grpSpPr bwMode="auto">
          <a:xfrm>
            <a:off x="152400" y="200025"/>
            <a:ext cx="9448800" cy="5908675"/>
            <a:chOff x="2321" y="1526"/>
            <a:chExt cx="7182" cy="4641"/>
          </a:xfrm>
        </p:grpSpPr>
        <p:sp>
          <p:nvSpPr>
            <p:cNvPr id="1033" name="AutoShape 22"/>
            <p:cNvSpPr>
              <a:spLocks noChangeAspect="1" noChangeArrowheads="1"/>
            </p:cNvSpPr>
            <p:nvPr/>
          </p:nvSpPr>
          <p:spPr bwMode="auto">
            <a:xfrm>
              <a:off x="2321" y="1526"/>
              <a:ext cx="718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ru-RU" altLang="ru-RU"/>
            </a:p>
          </p:txBody>
        </p:sp>
        <p:sp>
          <p:nvSpPr>
            <p:cNvPr id="1034" name="Rectangle 23"/>
            <p:cNvSpPr>
              <a:spLocks noChangeArrowheads="1"/>
            </p:cNvSpPr>
            <p:nvPr/>
          </p:nvSpPr>
          <p:spPr bwMode="auto">
            <a:xfrm>
              <a:off x="4828" y="1796"/>
              <a:ext cx="1955" cy="121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r>
                <a:rPr lang="ru-RU" altLang="ru-RU" sz="2400" b="1">
                  <a:latin typeface="Times New Roman" pitchFamily="18" charset="0"/>
                </a:rPr>
                <a:t>Состав педагогов</a:t>
              </a:r>
            </a:p>
            <a:p>
              <a:pPr algn="ctr" eaLnBrk="1" hangingPunct="1"/>
              <a:r>
                <a:rPr lang="ru-RU" altLang="ru-RU" sz="2400" b="1">
                  <a:latin typeface="Times New Roman" pitchFamily="18" charset="0"/>
                </a:rPr>
                <a:t>2021-2022 уч .г</a:t>
              </a:r>
              <a:endParaRPr lang="ru-RU" altLang="ru-RU" sz="2400"/>
            </a:p>
          </p:txBody>
        </p:sp>
        <p:sp>
          <p:nvSpPr>
            <p:cNvPr id="1035" name="Rectangle 24"/>
            <p:cNvSpPr>
              <a:spLocks noChangeArrowheads="1"/>
            </p:cNvSpPr>
            <p:nvPr/>
          </p:nvSpPr>
          <p:spPr bwMode="auto">
            <a:xfrm>
              <a:off x="2321" y="3381"/>
              <a:ext cx="1955" cy="137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ru-RU" altLang="ru-RU">
                  <a:latin typeface="Times New Roman" pitchFamily="18" charset="0"/>
                </a:rPr>
                <a:t>Молодые педагоги- студенты (1 год работы) </a:t>
              </a:r>
            </a:p>
            <a:p>
              <a:pPr eaLnBrk="1" hangingPunct="1"/>
              <a:r>
                <a:rPr lang="ru-RU" altLang="ru-RU">
                  <a:latin typeface="Times New Roman" pitchFamily="18" charset="0"/>
                </a:rPr>
                <a:t>1 чел.</a:t>
              </a:r>
            </a:p>
            <a:p>
              <a:pPr eaLnBrk="1" hangingPunct="1"/>
              <a:r>
                <a:rPr lang="ru-RU" altLang="ru-RU">
                  <a:latin typeface="Times New Roman" pitchFamily="18" charset="0"/>
                </a:rPr>
                <a:t>( 2 года работы) – 1 чел.</a:t>
              </a:r>
            </a:p>
            <a:p>
              <a:pPr eaLnBrk="1" hangingPunct="1"/>
              <a:r>
                <a:rPr lang="ru-RU" altLang="ru-RU">
                  <a:latin typeface="Times New Roman" pitchFamily="18" charset="0"/>
                </a:rPr>
                <a:t>Ощепковская СОШ</a:t>
              </a:r>
            </a:p>
          </p:txBody>
        </p:sp>
        <p:sp>
          <p:nvSpPr>
            <p:cNvPr id="1036" name="Rectangle 26"/>
            <p:cNvSpPr>
              <a:spLocks noChangeArrowheads="1"/>
            </p:cNvSpPr>
            <p:nvPr/>
          </p:nvSpPr>
          <p:spPr bwMode="auto">
            <a:xfrm>
              <a:off x="6260" y="4817"/>
              <a:ext cx="1955" cy="135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ru-RU" altLang="ru-RU">
                  <a:latin typeface="Times New Roman" pitchFamily="18" charset="0"/>
                </a:rPr>
                <a:t> Специалисты , вышедшие на работу после декретного отпуска- 2 чел.</a:t>
              </a:r>
            </a:p>
            <a:p>
              <a:pPr algn="ctr" eaLnBrk="1" hangingPunct="1"/>
              <a:r>
                <a:rPr lang="ru-RU" altLang="ru-RU"/>
                <a:t> </a:t>
              </a:r>
            </a:p>
          </p:txBody>
        </p:sp>
        <p:cxnSp>
          <p:nvCxnSpPr>
            <p:cNvPr id="1037" name="AutoShape 27"/>
            <p:cNvCxnSpPr>
              <a:cxnSpLocks noChangeShapeType="1"/>
              <a:stCxn id="1034" idx="2"/>
              <a:endCxn id="1036" idx="0"/>
            </p:cNvCxnSpPr>
            <p:nvPr/>
          </p:nvCxnSpPr>
          <p:spPr bwMode="auto">
            <a:xfrm>
              <a:off x="5805" y="3011"/>
              <a:ext cx="1432" cy="18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8" name="AutoShape 28"/>
            <p:cNvCxnSpPr>
              <a:cxnSpLocks noChangeShapeType="1"/>
            </p:cNvCxnSpPr>
            <p:nvPr/>
          </p:nvCxnSpPr>
          <p:spPr bwMode="auto">
            <a:xfrm flipH="1">
              <a:off x="4961" y="3022"/>
              <a:ext cx="878" cy="120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39" name="AutoShape 29"/>
            <p:cNvCxnSpPr>
              <a:cxnSpLocks noChangeShapeType="1"/>
            </p:cNvCxnSpPr>
            <p:nvPr/>
          </p:nvCxnSpPr>
          <p:spPr bwMode="auto">
            <a:xfrm flipH="1">
              <a:off x="3537" y="3022"/>
              <a:ext cx="2259" cy="3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030" name="Rectangle 25"/>
          <p:cNvSpPr>
            <a:spLocks noChangeArrowheads="1"/>
          </p:cNvSpPr>
          <p:nvPr/>
        </p:nvSpPr>
        <p:spPr bwMode="auto">
          <a:xfrm>
            <a:off x="2774950" y="3916363"/>
            <a:ext cx="2362200" cy="1719262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>
                <a:latin typeface="Times New Roman" pitchFamily="18" charset="0"/>
              </a:rPr>
              <a:t>Молодые педагоги с пед.образованием, со стажем работы до 3 лет-</a:t>
            </a:r>
          </a:p>
          <a:p>
            <a:pPr algn="ctr" eaLnBrk="1" hangingPunct="1"/>
            <a:r>
              <a:rPr lang="ru-RU" altLang="ru-RU">
                <a:latin typeface="Times New Roman" pitchFamily="18" charset="0"/>
              </a:rPr>
              <a:t>3 чел.</a:t>
            </a:r>
          </a:p>
          <a:p>
            <a:pPr algn="ctr" eaLnBrk="1" hangingPunct="1"/>
            <a:r>
              <a:rPr lang="ru-RU" altLang="ru-RU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/>
          </a:p>
        </p:txBody>
      </p:sp>
      <p:sp>
        <p:nvSpPr>
          <p:cNvPr id="1031" name="Rectangle 25"/>
          <p:cNvSpPr>
            <a:spLocks noChangeArrowheads="1"/>
          </p:cNvSpPr>
          <p:nvPr/>
        </p:nvSpPr>
        <p:spPr bwMode="auto">
          <a:xfrm>
            <a:off x="6630988" y="2397125"/>
            <a:ext cx="2436812" cy="1582738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>
                <a:latin typeface="Times New Roman" pitchFamily="18" charset="0"/>
              </a:rPr>
              <a:t>Вновь прибывшие специалисты ( после перерыва в работе)- 3 чел.</a:t>
            </a:r>
          </a:p>
          <a:p>
            <a:pPr algn="ctr" eaLnBrk="1" hangingPunct="1"/>
            <a:r>
              <a:rPr lang="ru-RU" altLang="ru-RU">
                <a:latin typeface="Times New Roman" pitchFamily="18" charset="0"/>
              </a:rPr>
              <a:t> </a:t>
            </a:r>
          </a:p>
          <a:p>
            <a:pPr eaLnBrk="1" hangingPunct="1"/>
            <a:endParaRPr lang="ru-RU" altLang="ru-RU"/>
          </a:p>
        </p:txBody>
      </p:sp>
      <p:cxnSp>
        <p:nvCxnSpPr>
          <p:cNvPr id="32" name="Прямая соединительная линия 31"/>
          <p:cNvCxnSpPr>
            <a:stCxn id="1034" idx="2"/>
          </p:cNvCxnSpPr>
          <p:nvPr/>
        </p:nvCxnSpPr>
        <p:spPr>
          <a:xfrm>
            <a:off x="4737100" y="2089150"/>
            <a:ext cx="1816100" cy="1100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6" name="Диаграмма 3"/>
          <p:cNvGraphicFramePr>
            <a:graphicFrameLocks/>
          </p:cNvGraphicFramePr>
          <p:nvPr/>
        </p:nvGraphicFramePr>
        <p:xfrm>
          <a:off x="101600" y="-50800"/>
          <a:ext cx="3400425" cy="2141538"/>
        </p:xfrm>
        <a:graphic>
          <a:graphicData uri="http://schemas.openxmlformats.org/presentationml/2006/ole">
            <p:oleObj spid="_x0000_s1026" name="Диаграмма" r:id="rId3" imgW="3407959" imgH="214597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r="2303" b="1647"/>
          <a:stretch>
            <a:fillRect/>
          </a:stretch>
        </p:blipFill>
        <p:spPr>
          <a:xfrm>
            <a:off x="762000" y="1981200"/>
            <a:ext cx="2895600" cy="3886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1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3886200" y="2174875"/>
            <a:ext cx="5257800" cy="3951288"/>
          </a:xfrm>
        </p:spPr>
        <p:txBody>
          <a:bodyPr/>
          <a:lstStyle/>
          <a:p>
            <a:pPr eaLnBrk="1" hangingPunct="1"/>
            <a:r>
              <a:rPr lang="ru-RU" altLang="ru-RU" sz="1600" smtClean="0"/>
              <a:t> Цель программы: максимально полное раскрытие потенциала личности наставляемого, необходимое для успешной личной и профессиональной самореализации в современных условиях неопределенности, а также создание условий для формирования эффективной системы поддержки, самоопределения и профессиональной ориентации  молодых и вновь прибывших специалистов.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228600"/>
            <a:ext cx="79248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Программа наставничества </a:t>
            </a:r>
          </a:p>
          <a:p>
            <a:pPr algn="ctr" eaLnBrk="1" hangingPunct="1">
              <a:defRPr/>
            </a:pP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«Учитель – </a:t>
            </a:r>
            <a:r>
              <a:rPr lang="ru-RU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учитель</a:t>
            </a: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18488" cy="25828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ru-RU" altLang="ru-RU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ru-RU" altLang="ru-RU" sz="3600" i="1" u="sng" smtClean="0">
              <a:solidFill>
                <a:schemeClr val="bg2"/>
              </a:solidFill>
            </a:endParaRPr>
          </a:p>
        </p:txBody>
      </p:sp>
      <p:sp>
        <p:nvSpPr>
          <p:cNvPr id="819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71840BC1-6AD2-4A0E-84DF-C7E9023A7CAC}" type="slidenum">
              <a:rPr lang="ru-RU" altLang="ru-RU"/>
              <a:pPr algn="ctr"/>
              <a:t>6</a:t>
            </a:fld>
            <a:endParaRPr lang="ru-RU" altLang="ru-RU"/>
          </a:p>
        </p:txBody>
      </p:sp>
      <p:sp>
        <p:nvSpPr>
          <p:cNvPr id="819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2133600" cy="457200"/>
          </a:xfrm>
          <a:noFill/>
        </p:spPr>
        <p:txBody>
          <a:bodyPr/>
          <a:lstStyle/>
          <a:p>
            <a:pPr algn="l"/>
            <a:endParaRPr lang="ru-RU" altLang="ru-RU" smtClean="0"/>
          </a:p>
        </p:txBody>
      </p:sp>
      <p:graphicFrame>
        <p:nvGraphicFramePr>
          <p:cNvPr id="8" name="Схема 7"/>
          <p:cNvGraphicFramePr/>
          <p:nvPr/>
        </p:nvGraphicFramePr>
        <p:xfrm>
          <a:off x="228600" y="990600"/>
          <a:ext cx="8458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13104" t="15137" r="10266" b="5815"/>
          <a:stretch>
            <a:fillRect/>
          </a:stretch>
        </p:blipFill>
        <p:spPr>
          <a:xfrm>
            <a:off x="228600" y="304800"/>
            <a:ext cx="8458200" cy="5867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3400" y="1828800"/>
            <a:ext cx="8229600" cy="449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Тестирование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(собеседование)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+мероприятия согласно программе наставничества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( в зависимости от стажа работы)       </a:t>
            </a: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ПЛАН РАБОТЫ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1524000" y="49530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9600" y="228600"/>
            <a:ext cx="82366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РЕЗУЛЬТАТОВ ПРОГРАММЫ И ЕЕ ЭФФЕКТИВНОСТИ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04800" y="746125"/>
            <a:ext cx="88392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sz="3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Отчётная форма по итогам четверти  наставляемого 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3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Мониторинг предметных результатов по итогам 1 четверти.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3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2)Взаимопосещение уроков.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3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3)Достижения обучающихся на конкурсах и олимпиадах по предметам.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3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4)Участие в семинарах, вебинарах, курсах.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r>
              <a:rPr lang="ru-RU" altLang="ru-RU" sz="3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5)Участие в различных профессиональных конкурсах, конференциях, методических мероприятиях.</a:t>
            </a:r>
            <a:endParaRPr lang="ru-RU" altLang="ru-RU" sz="3600">
              <a:ea typeface="Calibri" pitchFamily="34" charset="0"/>
              <a:cs typeface="Times New Roman" pitchFamily="18" charset="0"/>
            </a:endParaRPr>
          </a:p>
          <a:p>
            <a:endParaRPr lang="ru-RU" altLang="ru-RU" sz="36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дяные знаки">
  <a:themeElements>
    <a:clrScheme name="Водяные знак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Водяные зна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одяные знак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Водяные знаки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одяные знаки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740</TotalTime>
  <Words>899</Words>
  <Application>Microsoft Office PowerPoint</Application>
  <PresentationFormat>Экран (4:3)</PresentationFormat>
  <Paragraphs>167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Wingdings</vt:lpstr>
      <vt:lpstr>Calibri</vt:lpstr>
      <vt:lpstr>Times New Roman</vt:lpstr>
      <vt:lpstr>Comic Sans MS</vt:lpstr>
      <vt:lpstr>Aharoni</vt:lpstr>
      <vt:lpstr>Arial Black</vt:lpstr>
      <vt:lpstr>Courier New</vt:lpstr>
      <vt:lpstr>Водяные знаки</vt:lpstr>
      <vt:lpstr>Диаграмма Microsoft Excel</vt:lpstr>
      <vt:lpstr>Слайд 1</vt:lpstr>
      <vt:lpstr>Система работы  с молодыми специалистами в школе</vt:lpstr>
      <vt:lpstr>Нормативная основа в работе с молодыми и вновь прибывшими специалистами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Киприн Евгений  Евгеньевич ,   учитель физической культуры Бабин Владимир Анатольевич, учитель-наставник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Abatsk</dc:creator>
  <cp:lastModifiedBy>Abatsk</cp:lastModifiedBy>
  <cp:revision>46</cp:revision>
  <cp:lastPrinted>1601-01-01T00:00:00Z</cp:lastPrinted>
  <dcterms:created xsi:type="dcterms:W3CDTF">1601-01-01T00:00:00Z</dcterms:created>
  <dcterms:modified xsi:type="dcterms:W3CDTF">2022-03-20T13:02:08Z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