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4" r:id="rId6"/>
    <p:sldId id="265" r:id="rId7"/>
    <p:sldId id="266"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569F9FB-340B-4568-9EE5-1131A56A5BD5}" type="datetimeFigureOut">
              <a:rPr lang="ru-RU" smtClean="0"/>
              <a:t>23.04.2020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829DE7-0CFA-479A-B4FA-EFB0681669A5}" type="slidenum">
              <a:rPr lang="ru-RU" smtClean="0"/>
              <a:t>‹#›</a:t>
            </a:fld>
            <a:endParaRPr lang="ru-RU"/>
          </a:p>
        </p:txBody>
      </p:sp>
    </p:spTree>
    <p:extLst>
      <p:ext uri="{BB962C8B-B14F-4D97-AF65-F5344CB8AC3E}">
        <p14:creationId xmlns:p14="http://schemas.microsoft.com/office/powerpoint/2010/main" val="2897345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569F9FB-340B-4568-9EE5-1131A56A5BD5}" type="datetimeFigureOut">
              <a:rPr lang="ru-RU" smtClean="0"/>
              <a:t>23.04.2020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829DE7-0CFA-479A-B4FA-EFB0681669A5}" type="slidenum">
              <a:rPr lang="ru-RU" smtClean="0"/>
              <a:t>‹#›</a:t>
            </a:fld>
            <a:endParaRPr lang="ru-RU"/>
          </a:p>
        </p:txBody>
      </p:sp>
    </p:spTree>
    <p:extLst>
      <p:ext uri="{BB962C8B-B14F-4D97-AF65-F5344CB8AC3E}">
        <p14:creationId xmlns:p14="http://schemas.microsoft.com/office/powerpoint/2010/main" val="749942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569F9FB-340B-4568-9EE5-1131A56A5BD5}" type="datetimeFigureOut">
              <a:rPr lang="ru-RU" smtClean="0"/>
              <a:t>23.04.2020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829DE7-0CFA-479A-B4FA-EFB0681669A5}" type="slidenum">
              <a:rPr lang="ru-RU" smtClean="0"/>
              <a:t>‹#›</a:t>
            </a:fld>
            <a:endParaRPr lang="ru-RU"/>
          </a:p>
        </p:txBody>
      </p:sp>
    </p:spTree>
    <p:extLst>
      <p:ext uri="{BB962C8B-B14F-4D97-AF65-F5344CB8AC3E}">
        <p14:creationId xmlns:p14="http://schemas.microsoft.com/office/powerpoint/2010/main" val="384889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569F9FB-340B-4568-9EE5-1131A56A5BD5}" type="datetimeFigureOut">
              <a:rPr lang="ru-RU" smtClean="0"/>
              <a:t>23.04.2020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829DE7-0CFA-479A-B4FA-EFB0681669A5}" type="slidenum">
              <a:rPr lang="ru-RU" smtClean="0"/>
              <a:t>‹#›</a:t>
            </a:fld>
            <a:endParaRPr lang="ru-RU"/>
          </a:p>
        </p:txBody>
      </p:sp>
    </p:spTree>
    <p:extLst>
      <p:ext uri="{BB962C8B-B14F-4D97-AF65-F5344CB8AC3E}">
        <p14:creationId xmlns:p14="http://schemas.microsoft.com/office/powerpoint/2010/main" val="410356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569F9FB-340B-4568-9EE5-1131A56A5BD5}" type="datetimeFigureOut">
              <a:rPr lang="ru-RU" smtClean="0"/>
              <a:t>23.04.2020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829DE7-0CFA-479A-B4FA-EFB0681669A5}" type="slidenum">
              <a:rPr lang="ru-RU" smtClean="0"/>
              <a:t>‹#›</a:t>
            </a:fld>
            <a:endParaRPr lang="ru-RU"/>
          </a:p>
        </p:txBody>
      </p:sp>
    </p:spTree>
    <p:extLst>
      <p:ext uri="{BB962C8B-B14F-4D97-AF65-F5344CB8AC3E}">
        <p14:creationId xmlns:p14="http://schemas.microsoft.com/office/powerpoint/2010/main" val="887022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569F9FB-340B-4568-9EE5-1131A56A5BD5}" type="datetimeFigureOut">
              <a:rPr lang="ru-RU" smtClean="0"/>
              <a:t>23.04.2020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829DE7-0CFA-479A-B4FA-EFB0681669A5}" type="slidenum">
              <a:rPr lang="ru-RU" smtClean="0"/>
              <a:t>‹#›</a:t>
            </a:fld>
            <a:endParaRPr lang="ru-RU"/>
          </a:p>
        </p:txBody>
      </p:sp>
    </p:spTree>
    <p:extLst>
      <p:ext uri="{BB962C8B-B14F-4D97-AF65-F5344CB8AC3E}">
        <p14:creationId xmlns:p14="http://schemas.microsoft.com/office/powerpoint/2010/main" val="3527489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569F9FB-340B-4568-9EE5-1131A56A5BD5}" type="datetimeFigureOut">
              <a:rPr lang="ru-RU" smtClean="0"/>
              <a:t>23.04.2020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F829DE7-0CFA-479A-B4FA-EFB0681669A5}" type="slidenum">
              <a:rPr lang="ru-RU" smtClean="0"/>
              <a:t>‹#›</a:t>
            </a:fld>
            <a:endParaRPr lang="ru-RU"/>
          </a:p>
        </p:txBody>
      </p:sp>
    </p:spTree>
    <p:extLst>
      <p:ext uri="{BB962C8B-B14F-4D97-AF65-F5344CB8AC3E}">
        <p14:creationId xmlns:p14="http://schemas.microsoft.com/office/powerpoint/2010/main" val="693147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569F9FB-340B-4568-9EE5-1131A56A5BD5}" type="datetimeFigureOut">
              <a:rPr lang="ru-RU" smtClean="0"/>
              <a:t>23.04.2020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F829DE7-0CFA-479A-B4FA-EFB0681669A5}" type="slidenum">
              <a:rPr lang="ru-RU" smtClean="0"/>
              <a:t>‹#›</a:t>
            </a:fld>
            <a:endParaRPr lang="ru-RU"/>
          </a:p>
        </p:txBody>
      </p:sp>
    </p:spTree>
    <p:extLst>
      <p:ext uri="{BB962C8B-B14F-4D97-AF65-F5344CB8AC3E}">
        <p14:creationId xmlns:p14="http://schemas.microsoft.com/office/powerpoint/2010/main" val="3025917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569F9FB-340B-4568-9EE5-1131A56A5BD5}" type="datetimeFigureOut">
              <a:rPr lang="ru-RU" smtClean="0"/>
              <a:t>23.04.2020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F829DE7-0CFA-479A-B4FA-EFB0681669A5}" type="slidenum">
              <a:rPr lang="ru-RU" smtClean="0"/>
              <a:t>‹#›</a:t>
            </a:fld>
            <a:endParaRPr lang="ru-RU"/>
          </a:p>
        </p:txBody>
      </p:sp>
    </p:spTree>
    <p:extLst>
      <p:ext uri="{BB962C8B-B14F-4D97-AF65-F5344CB8AC3E}">
        <p14:creationId xmlns:p14="http://schemas.microsoft.com/office/powerpoint/2010/main" val="2316870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569F9FB-340B-4568-9EE5-1131A56A5BD5}" type="datetimeFigureOut">
              <a:rPr lang="ru-RU" smtClean="0"/>
              <a:t>23.04.2020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829DE7-0CFA-479A-B4FA-EFB0681669A5}" type="slidenum">
              <a:rPr lang="ru-RU" smtClean="0"/>
              <a:t>‹#›</a:t>
            </a:fld>
            <a:endParaRPr lang="ru-RU"/>
          </a:p>
        </p:txBody>
      </p:sp>
    </p:spTree>
    <p:extLst>
      <p:ext uri="{BB962C8B-B14F-4D97-AF65-F5344CB8AC3E}">
        <p14:creationId xmlns:p14="http://schemas.microsoft.com/office/powerpoint/2010/main" val="95521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569F9FB-340B-4568-9EE5-1131A56A5BD5}" type="datetimeFigureOut">
              <a:rPr lang="ru-RU" smtClean="0"/>
              <a:t>23.04.2020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829DE7-0CFA-479A-B4FA-EFB0681669A5}" type="slidenum">
              <a:rPr lang="ru-RU" smtClean="0"/>
              <a:t>‹#›</a:t>
            </a:fld>
            <a:endParaRPr lang="ru-RU"/>
          </a:p>
        </p:txBody>
      </p:sp>
    </p:spTree>
    <p:extLst>
      <p:ext uri="{BB962C8B-B14F-4D97-AF65-F5344CB8AC3E}">
        <p14:creationId xmlns:p14="http://schemas.microsoft.com/office/powerpoint/2010/main" val="137422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9F9FB-340B-4568-9EE5-1131A56A5BD5}" type="datetimeFigureOut">
              <a:rPr lang="ru-RU" smtClean="0"/>
              <a:t>23.04.2020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29DE7-0CFA-479A-B4FA-EFB0681669A5}" type="slidenum">
              <a:rPr lang="ru-RU" smtClean="0"/>
              <a:t>‹#›</a:t>
            </a:fld>
            <a:endParaRPr lang="ru-RU"/>
          </a:p>
        </p:txBody>
      </p:sp>
    </p:spTree>
    <p:extLst>
      <p:ext uri="{BB962C8B-B14F-4D97-AF65-F5344CB8AC3E}">
        <p14:creationId xmlns:p14="http://schemas.microsoft.com/office/powerpoint/2010/main" val="113717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29" y="-297"/>
            <a:ext cx="12193057" cy="6858594"/>
          </a:xfrm>
          <a:prstGeom prst="rect">
            <a:avLst/>
          </a:prstGeom>
        </p:spPr>
      </p:pic>
      <p:sp>
        <p:nvSpPr>
          <p:cNvPr id="5" name="Прямоугольник 4"/>
          <p:cNvSpPr/>
          <p:nvPr/>
        </p:nvSpPr>
        <p:spPr>
          <a:xfrm>
            <a:off x="340564" y="1198617"/>
            <a:ext cx="11007288" cy="1036438"/>
          </a:xfrm>
          <a:prstGeom prst="rect">
            <a:avLst/>
          </a:prstGeom>
        </p:spPr>
        <p:txBody>
          <a:bodyPr wrap="square">
            <a:spAutoFit/>
          </a:bodyPr>
          <a:lstStyle/>
          <a:p>
            <a:pPr>
              <a:lnSpc>
                <a:spcPct val="107000"/>
              </a:lnSpc>
              <a:spcAft>
                <a:spcPts val="800"/>
              </a:spcAft>
            </a:pPr>
            <a:r>
              <a:rPr lang="ru-RU" sz="6000" b="1" kern="1800" dirty="0" smtClean="0">
                <a:solidFill>
                  <a:srgbClr val="C00000"/>
                </a:solidFill>
                <a:effectLst/>
                <a:latin typeface="+mj-lt"/>
                <a:ea typeface="Times New Roman" panose="02020603050405020304" pitchFamily="18" charset="0"/>
                <a:cs typeface="Times New Roman" panose="02020603050405020304" pitchFamily="18" charset="0"/>
              </a:rPr>
              <a:t>Неприятность эту мы переживём </a:t>
            </a:r>
            <a:endParaRPr lang="ru-RU" sz="6000" b="1" dirty="0">
              <a:solidFill>
                <a:srgbClr val="C0000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1126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29" y="-297"/>
            <a:ext cx="12193057" cy="6858594"/>
          </a:xfrm>
          <a:prstGeom prst="rect">
            <a:avLst/>
          </a:prstGeom>
        </p:spPr>
      </p:pic>
      <p:sp>
        <p:nvSpPr>
          <p:cNvPr id="3" name="Прямоугольник 2"/>
          <p:cNvSpPr/>
          <p:nvPr/>
        </p:nvSpPr>
        <p:spPr>
          <a:xfrm>
            <a:off x="172278" y="-1451394"/>
            <a:ext cx="11741426" cy="8125301"/>
          </a:xfrm>
          <a:prstGeom prst="rect">
            <a:avLst/>
          </a:prstGeom>
        </p:spPr>
        <p:txBody>
          <a:bodyPr wrap="square">
            <a:spAutoFit/>
          </a:bodyPr>
          <a:lstStyle/>
          <a:p>
            <a:endParaRPr lang="ru-RU" dirty="0" smtClean="0">
              <a:effectLst/>
              <a:latin typeface="Times New Roman" panose="02020603050405020304" pitchFamily="18" charset="0"/>
              <a:ea typeface="Times New Roman" panose="02020603050405020304" pitchFamily="18" charset="0"/>
            </a:endParaRPr>
          </a:p>
          <a:p>
            <a:endParaRPr lang="ru-RU" dirty="0">
              <a:latin typeface="Times New Roman" panose="02020603050405020304" pitchFamily="18" charset="0"/>
              <a:ea typeface="Times New Roman" panose="02020603050405020304" pitchFamily="18" charset="0"/>
            </a:endParaRPr>
          </a:p>
          <a:p>
            <a:endParaRPr lang="ru-RU" dirty="0" smtClean="0">
              <a:effectLst/>
              <a:latin typeface="Times New Roman" panose="02020603050405020304" pitchFamily="18" charset="0"/>
              <a:ea typeface="Times New Roman" panose="02020603050405020304" pitchFamily="18" charset="0"/>
            </a:endParaRPr>
          </a:p>
          <a:p>
            <a:endParaRPr lang="ru-RU" dirty="0">
              <a:latin typeface="Times New Roman" panose="02020603050405020304" pitchFamily="18" charset="0"/>
              <a:ea typeface="Times New Roman" panose="02020603050405020304" pitchFamily="18" charset="0"/>
            </a:endParaRPr>
          </a:p>
          <a:p>
            <a:endParaRPr lang="ru-RU" dirty="0" smtClean="0">
              <a:effectLst/>
              <a:latin typeface="Times New Roman" panose="02020603050405020304" pitchFamily="18" charset="0"/>
              <a:ea typeface="Times New Roman" panose="02020603050405020304" pitchFamily="18" charset="0"/>
            </a:endParaRPr>
          </a:p>
          <a:p>
            <a:endParaRPr lang="ru-RU" dirty="0" smtClean="0">
              <a:effectLst/>
              <a:latin typeface="Times New Roman" panose="02020603050405020304" pitchFamily="18" charset="0"/>
              <a:ea typeface="Times New Roman" panose="02020603050405020304" pitchFamily="18" charset="0"/>
            </a:endParaRPr>
          </a:p>
          <a:p>
            <a:r>
              <a:rPr lang="ru-RU" dirty="0">
                <a:latin typeface="Times New Roman" panose="02020603050405020304" pitchFamily="18" charset="0"/>
                <a:ea typeface="Times New Roman" panose="02020603050405020304" pitchFamily="18" charset="0"/>
              </a:rPr>
              <a:t>	</a:t>
            </a:r>
            <a:r>
              <a:rPr lang="ru-RU" b="1" dirty="0" smtClean="0">
                <a:solidFill>
                  <a:schemeClr val="bg2">
                    <a:lumMod val="10000"/>
                  </a:schemeClr>
                </a:solidFill>
                <a:effectLst/>
                <a:latin typeface="Times New Roman" panose="02020603050405020304" pitchFamily="18" charset="0"/>
                <a:ea typeface="Times New Roman" panose="02020603050405020304" pitchFamily="18" charset="0"/>
              </a:rPr>
              <a:t>Как известно, эмоции и чувства плохо поддаются волевой регуляции. Взрослым надо помнить об этом, сталкиваясь с нежелательными или неожиданными для них детскими эмоциями. Чувства ребенка в таких острых ситуациях лучше не оценивать, так как это повлечет за собой лишь непонимание или негативизм. Нельзя требовать от ребенка не переживать того, что он переживает, чувствует. Можно ограничить лишь форму проявления его негативных эмоций. Важно научить  детей ощущать свои эмоции, управлять своим поведением, слышать свое тело. </a:t>
            </a:r>
          </a:p>
          <a:p>
            <a:pPr algn="ctr"/>
            <a:r>
              <a:rPr lang="ru-RU" b="1" dirty="0" smtClean="0">
                <a:solidFill>
                  <a:schemeClr val="bg2">
                    <a:lumMod val="10000"/>
                  </a:schemeClr>
                </a:solidFill>
                <a:effectLst/>
                <a:latin typeface="Times New Roman" panose="02020603050405020304" pitchFamily="18" charset="0"/>
                <a:ea typeface="Times New Roman" panose="02020603050405020304" pitchFamily="18" charset="0"/>
              </a:rPr>
              <a:t>Что могут сделать родители?</a:t>
            </a:r>
          </a:p>
          <a:p>
            <a:r>
              <a:rPr lang="ru-RU" b="1" dirty="0" smtClean="0">
                <a:solidFill>
                  <a:schemeClr val="bg2">
                    <a:lumMod val="10000"/>
                  </a:schemeClr>
                </a:solidFill>
                <a:effectLst/>
                <a:latin typeface="Times New Roman" panose="02020603050405020304" pitchFamily="18" charset="0"/>
                <a:ea typeface="Times New Roman" panose="02020603050405020304" pitchFamily="18" charset="0"/>
              </a:rPr>
              <a:t>Не так уж и мало:</a:t>
            </a:r>
          </a:p>
          <a:p>
            <a:r>
              <a:rPr lang="ru-RU" b="1" dirty="0" smtClean="0">
                <a:solidFill>
                  <a:schemeClr val="bg2">
                    <a:lumMod val="10000"/>
                  </a:schemeClr>
                </a:solidFill>
                <a:effectLst/>
                <a:latin typeface="Times New Roman" panose="02020603050405020304" pitchFamily="18" charset="0"/>
                <a:ea typeface="Times New Roman" panose="02020603050405020304" pitchFamily="18" charset="0"/>
              </a:rPr>
              <a:t>- постараться услышать, как ребенок сигналит о своем напряжении,</a:t>
            </a:r>
          </a:p>
          <a:p>
            <a:r>
              <a:rPr lang="ru-RU" b="1" dirty="0" smtClean="0">
                <a:solidFill>
                  <a:schemeClr val="bg2">
                    <a:lumMod val="10000"/>
                  </a:schemeClr>
                </a:solidFill>
                <a:effectLst/>
                <a:latin typeface="Times New Roman" panose="02020603050405020304" pitchFamily="18" charset="0"/>
                <a:ea typeface="Times New Roman" panose="02020603050405020304" pitchFamily="18" charset="0"/>
              </a:rPr>
              <a:t>- стараться уберечь от непосильных нагрузок,</a:t>
            </a:r>
          </a:p>
          <a:p>
            <a:r>
              <a:rPr lang="ru-RU" b="1" dirty="0" smtClean="0">
                <a:solidFill>
                  <a:schemeClr val="bg2">
                    <a:lumMod val="10000"/>
                  </a:schemeClr>
                </a:solidFill>
                <a:effectLst/>
                <a:latin typeface="Times New Roman" panose="02020603050405020304" pitchFamily="18" charset="0"/>
                <a:ea typeface="Times New Roman" panose="02020603050405020304" pitchFamily="18" charset="0"/>
              </a:rPr>
              <a:t>- не пытаться оградить ребенка от всех стрессовых ситуации. Задача родителей в другом - выпустить ребенка в жизнь как можно более </a:t>
            </a:r>
            <a:r>
              <a:rPr lang="ru-RU" b="1" dirty="0" err="1" smtClean="0">
                <a:solidFill>
                  <a:schemeClr val="bg2">
                    <a:lumMod val="10000"/>
                  </a:schemeClr>
                </a:solidFill>
                <a:effectLst/>
                <a:latin typeface="Times New Roman" panose="02020603050405020304" pitchFamily="18" charset="0"/>
                <a:ea typeface="Times New Roman" panose="02020603050405020304" pitchFamily="18" charset="0"/>
              </a:rPr>
              <a:t>стрессоустойчивым</a:t>
            </a:r>
            <a:r>
              <a:rPr lang="ru-RU" b="1" dirty="0" smtClean="0">
                <a:solidFill>
                  <a:schemeClr val="bg2">
                    <a:lumMod val="10000"/>
                  </a:schemeClr>
                </a:solidFill>
                <a:effectLst/>
                <a:latin typeface="Times New Roman" panose="02020603050405020304" pitchFamily="18" charset="0"/>
                <a:ea typeface="Times New Roman" panose="02020603050405020304" pitchFamily="18" charset="0"/>
              </a:rPr>
              <a:t>, и понимающим, где он может найти поддержку;</a:t>
            </a:r>
          </a:p>
          <a:p>
            <a:r>
              <a:rPr lang="ru-RU" b="1" dirty="0" smtClean="0">
                <a:solidFill>
                  <a:schemeClr val="bg2">
                    <a:lumMod val="10000"/>
                  </a:schemeClr>
                </a:solidFill>
                <a:effectLst/>
                <a:latin typeface="Times New Roman" panose="02020603050405020304" pitchFamily="18" charset="0"/>
                <a:ea typeface="Times New Roman" panose="02020603050405020304" pitchFamily="18" charset="0"/>
              </a:rPr>
              <a:t>- оказывать поддержку и помощь в кризисных ситуациях, знать, к какому специалисту можно обратиться за помощью. </a:t>
            </a:r>
          </a:p>
          <a:p>
            <a:r>
              <a:rPr lang="ru-RU" b="1" dirty="0" smtClean="0">
                <a:solidFill>
                  <a:schemeClr val="bg2">
                    <a:lumMod val="10000"/>
                  </a:schemeClr>
                </a:solidFill>
                <a:effectLst/>
                <a:latin typeface="Times New Roman" panose="02020603050405020304" pitchFamily="18" charset="0"/>
                <a:ea typeface="Times New Roman" panose="02020603050405020304" pitchFamily="18" charset="0"/>
              </a:rPr>
              <a:t>- научить доступным способам снятия избыточного стресса. Надежные способы снятия стресса у большинства людей индивидуальны. Для кого-то это физическая разрядка, общение с   искусством, с близкими по духу людьми или наслаждение одиночеством, медитация. Помогите ребенку выбрать свои, индивидуальные способы избавления от чрезмерного эмоционального напряжения. Есть и специальные приемы самопомощи в стрессовых ситуациях. Это способы мышечной релаксации, дыхательные упражнения, вызывание зрительных образов и др. </a:t>
            </a:r>
          </a:p>
          <a:p>
            <a:r>
              <a:rPr lang="ru-RU" b="1" dirty="0" smtClean="0">
                <a:solidFill>
                  <a:schemeClr val="bg2">
                    <a:lumMod val="10000"/>
                  </a:schemeClr>
                </a:solidFill>
                <a:effectLst/>
                <a:latin typeface="Times New Roman" panose="02020603050405020304" pitchFamily="18" charset="0"/>
                <a:ea typeface="Times New Roman" panose="02020603050405020304" pitchFamily="18" charset="0"/>
              </a:rPr>
              <a:t>Мы предлагаем Вашему вниманию релаксационные игры, которые помогут снять психоэмоциональное напряжение у ребенка, создать у него положительные эмоции, успокоят его.</a:t>
            </a:r>
            <a:endParaRPr lang="ru-RU" b="1" dirty="0">
              <a:solidFill>
                <a:schemeClr val="bg2">
                  <a:lumMod val="1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5528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29" y="-297"/>
            <a:ext cx="12193057" cy="6858594"/>
          </a:xfrm>
          <a:prstGeom prst="rect">
            <a:avLst/>
          </a:prstGeom>
        </p:spPr>
      </p:pic>
      <p:sp>
        <p:nvSpPr>
          <p:cNvPr id="3" name="Прямоугольник 2"/>
          <p:cNvSpPr/>
          <p:nvPr/>
        </p:nvSpPr>
        <p:spPr>
          <a:xfrm>
            <a:off x="967408" y="530088"/>
            <a:ext cx="8348869" cy="3531864"/>
          </a:xfrm>
          <a:prstGeom prst="rect">
            <a:avLst/>
          </a:prstGeom>
        </p:spPr>
        <p:txBody>
          <a:bodyPr wrap="square">
            <a:spAutoFit/>
          </a:bodyPr>
          <a:lstStyle/>
          <a:p>
            <a:pPr>
              <a:lnSpc>
                <a:spcPct val="115000"/>
              </a:lnSpc>
            </a:pPr>
            <a:r>
              <a:rPr lang="ru-RU" sz="2800" b="1" dirty="0">
                <a:solidFill>
                  <a:srgbClr val="C00000"/>
                </a:solidFill>
                <a:latin typeface="+mj-lt"/>
                <a:ea typeface="Times New Roman" panose="02020603050405020304" pitchFamily="18" charset="0"/>
              </a:rPr>
              <a:t>«</a:t>
            </a:r>
            <a:r>
              <a:rPr lang="ru-RU" sz="2800" b="1" i="1" dirty="0">
                <a:solidFill>
                  <a:srgbClr val="C00000"/>
                </a:solidFill>
                <a:latin typeface="+mj-lt"/>
                <a:ea typeface="Times New Roman" panose="02020603050405020304" pitchFamily="18" charset="0"/>
              </a:rPr>
              <a:t>МУХА</a:t>
            </a:r>
            <a:r>
              <a:rPr lang="ru-RU" sz="2800" b="1" dirty="0" smtClean="0">
                <a:solidFill>
                  <a:srgbClr val="C00000"/>
                </a:solidFill>
                <a:latin typeface="+mj-lt"/>
                <a:ea typeface="Times New Roman" panose="02020603050405020304" pitchFamily="18" charset="0"/>
              </a:rPr>
              <a:t>»</a:t>
            </a:r>
          </a:p>
          <a:p>
            <a:pPr>
              <a:lnSpc>
                <a:spcPct val="115000"/>
              </a:lnSpc>
            </a:pPr>
            <a:r>
              <a:rPr lang="ru-RU" sz="2800" dirty="0" smtClean="0">
                <a:solidFill>
                  <a:srgbClr val="C00000"/>
                </a:solidFill>
                <a:latin typeface="+mj-lt"/>
                <a:ea typeface="Times New Roman" panose="02020603050405020304" pitchFamily="18" charset="0"/>
              </a:rPr>
              <a:t>Сядьте </a:t>
            </a:r>
            <a:r>
              <a:rPr lang="ru-RU" sz="2800" dirty="0">
                <a:solidFill>
                  <a:srgbClr val="C00000"/>
                </a:solidFill>
                <a:latin typeface="+mj-lt"/>
                <a:ea typeface="Times New Roman" panose="02020603050405020304" pitchFamily="18" charset="0"/>
              </a:rPr>
              <a:t>удобно: руки свободно положите на колени, плечи и голова опущены, глаза закрыты. Мысленно представьте, что на ваше лицо пытается сесть муха. Она садится то на нос, то на рот, то на лоб, то на глаза. Необходимо не открывая глаз, согнать назойливое насекомое.</a:t>
            </a:r>
            <a:endParaRPr lang="ru-RU" sz="2800" dirty="0">
              <a:solidFill>
                <a:srgbClr val="C00000"/>
              </a:solidFill>
              <a:effectLst/>
              <a:latin typeface="+mj-lt"/>
              <a:ea typeface="Times New Roman" panose="02020603050405020304" pitchFamily="18" charset="0"/>
            </a:endParaRPr>
          </a:p>
        </p:txBody>
      </p:sp>
    </p:spTree>
    <p:extLst>
      <p:ext uri="{BB962C8B-B14F-4D97-AF65-F5344CB8AC3E}">
        <p14:creationId xmlns:p14="http://schemas.microsoft.com/office/powerpoint/2010/main" val="1374930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6546" y="0"/>
            <a:ext cx="12193057" cy="6858594"/>
          </a:xfrm>
          <a:prstGeom prst="rect">
            <a:avLst/>
          </a:prstGeom>
        </p:spPr>
      </p:pic>
      <p:sp>
        <p:nvSpPr>
          <p:cNvPr id="3" name="Прямоугольник 2"/>
          <p:cNvSpPr/>
          <p:nvPr/>
        </p:nvSpPr>
        <p:spPr>
          <a:xfrm>
            <a:off x="304800" y="0"/>
            <a:ext cx="11158330" cy="4522905"/>
          </a:xfrm>
          <a:prstGeom prst="rect">
            <a:avLst/>
          </a:prstGeom>
        </p:spPr>
        <p:txBody>
          <a:bodyPr wrap="square">
            <a:spAutoFit/>
          </a:bodyPr>
          <a:lstStyle/>
          <a:p>
            <a:pPr>
              <a:lnSpc>
                <a:spcPct val="115000"/>
              </a:lnSpc>
            </a:pPr>
            <a:r>
              <a:rPr lang="ru-RU" sz="2800" b="1" dirty="0" smtClean="0">
                <a:solidFill>
                  <a:srgbClr val="C00000"/>
                </a:solidFill>
                <a:latin typeface="+mj-lt"/>
                <a:ea typeface="Times New Roman" panose="02020603050405020304" pitchFamily="18" charset="0"/>
              </a:rPr>
              <a:t>«</a:t>
            </a:r>
            <a:r>
              <a:rPr lang="ru-RU" sz="2800" b="1" i="1" dirty="0" smtClean="0">
                <a:solidFill>
                  <a:srgbClr val="C00000"/>
                </a:solidFill>
                <a:latin typeface="+mj-lt"/>
                <a:ea typeface="Times New Roman" panose="02020603050405020304" pitchFamily="18" charset="0"/>
              </a:rPr>
              <a:t>ЛИМОН</a:t>
            </a:r>
            <a:r>
              <a:rPr lang="ru-RU" sz="2800" b="1" dirty="0" smtClean="0">
                <a:solidFill>
                  <a:srgbClr val="C00000"/>
                </a:solidFill>
                <a:latin typeface="+mj-lt"/>
                <a:ea typeface="Times New Roman" panose="02020603050405020304" pitchFamily="18" charset="0"/>
              </a:rPr>
              <a:t>»</a:t>
            </a:r>
          </a:p>
          <a:p>
            <a:pPr>
              <a:lnSpc>
                <a:spcPct val="115000"/>
              </a:lnSpc>
            </a:pPr>
            <a:r>
              <a:rPr lang="ru-RU" sz="2800" dirty="0" smtClean="0">
                <a:solidFill>
                  <a:srgbClr val="C00000"/>
                </a:solidFill>
                <a:latin typeface="+mj-lt"/>
                <a:ea typeface="Times New Roman" panose="02020603050405020304" pitchFamily="18" charset="0"/>
              </a:rPr>
              <a:t>Сядьте удобно: руки свободно положите на колени (ладонями вверх), плечи и голова опущены, глаза закрыты. Мысленно представьте себе, что у вас в правой руке лежит лимон. Начинайте медленно его сжимать до тех пор, пока не почувствуете, что «выжали» весь сок. Расслабьтесь. Запомните свои ощущения. Теперь представьте, что лимон находится в левой руке. Повторите упражнение. Вновь расслабьтесь и запомните ощущения. Затем – одновременно двумя руками. Расслабьтесь. Насладитесь состоянием покоя.</a:t>
            </a:r>
            <a:endParaRPr lang="ru-RU" sz="2800" dirty="0">
              <a:solidFill>
                <a:srgbClr val="C00000"/>
              </a:solidFill>
              <a:effectLst/>
              <a:latin typeface="+mj-lt"/>
              <a:ea typeface="Times New Roman" panose="02020603050405020304" pitchFamily="18" charset="0"/>
            </a:endParaRPr>
          </a:p>
        </p:txBody>
      </p:sp>
    </p:spTree>
    <p:extLst>
      <p:ext uri="{BB962C8B-B14F-4D97-AF65-F5344CB8AC3E}">
        <p14:creationId xmlns:p14="http://schemas.microsoft.com/office/powerpoint/2010/main" val="3434287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29" y="-297"/>
            <a:ext cx="12193057" cy="6858594"/>
          </a:xfrm>
          <a:prstGeom prst="rect">
            <a:avLst/>
          </a:prstGeom>
        </p:spPr>
      </p:pic>
      <p:sp>
        <p:nvSpPr>
          <p:cNvPr id="3" name="Прямоугольник 2"/>
          <p:cNvSpPr/>
          <p:nvPr/>
        </p:nvSpPr>
        <p:spPr>
          <a:xfrm>
            <a:off x="119270" y="0"/>
            <a:ext cx="11608904" cy="5047536"/>
          </a:xfrm>
          <a:prstGeom prst="rect">
            <a:avLst/>
          </a:prstGeom>
        </p:spPr>
        <p:txBody>
          <a:bodyPr wrap="square">
            <a:spAutoFit/>
          </a:bodyPr>
          <a:lstStyle/>
          <a:p>
            <a:pPr>
              <a:lnSpc>
                <a:spcPct val="115000"/>
              </a:lnSpc>
            </a:pPr>
            <a:r>
              <a:rPr lang="ru-RU" sz="2800" b="1" dirty="0">
                <a:solidFill>
                  <a:srgbClr val="C00000"/>
                </a:solidFill>
                <a:latin typeface="+mj-lt"/>
                <a:ea typeface="Times New Roman" panose="02020603050405020304" pitchFamily="18" charset="0"/>
              </a:rPr>
              <a:t>«</a:t>
            </a:r>
            <a:r>
              <a:rPr lang="ru-RU" sz="2800" b="1" i="1" dirty="0">
                <a:solidFill>
                  <a:srgbClr val="C00000"/>
                </a:solidFill>
                <a:latin typeface="+mj-lt"/>
                <a:ea typeface="Times New Roman" panose="02020603050405020304" pitchFamily="18" charset="0"/>
              </a:rPr>
              <a:t>СОСУЛЬКА</a:t>
            </a:r>
            <a:r>
              <a:rPr lang="ru-RU" sz="2800" b="1" dirty="0">
                <a:solidFill>
                  <a:srgbClr val="C00000"/>
                </a:solidFill>
                <a:latin typeface="+mj-lt"/>
                <a:ea typeface="Times New Roman" panose="02020603050405020304" pitchFamily="18" charset="0"/>
              </a:rPr>
              <a:t>» («</a:t>
            </a:r>
            <a:r>
              <a:rPr lang="ru-RU" sz="2800" b="1" i="1" dirty="0">
                <a:solidFill>
                  <a:srgbClr val="C00000"/>
                </a:solidFill>
                <a:latin typeface="+mj-lt"/>
                <a:ea typeface="Times New Roman" panose="02020603050405020304" pitchFamily="18" charset="0"/>
              </a:rPr>
              <a:t>МОРОЖЕНОЕ</a:t>
            </a:r>
            <a:r>
              <a:rPr lang="ru-RU" sz="2800" b="1" dirty="0" smtClean="0">
                <a:solidFill>
                  <a:srgbClr val="C00000"/>
                </a:solidFill>
                <a:latin typeface="+mj-lt"/>
                <a:ea typeface="Times New Roman" panose="02020603050405020304" pitchFamily="18" charset="0"/>
              </a:rPr>
              <a:t>»)</a:t>
            </a:r>
          </a:p>
          <a:p>
            <a:pPr>
              <a:lnSpc>
                <a:spcPct val="115000"/>
              </a:lnSpc>
            </a:pPr>
            <a:r>
              <a:rPr lang="ru-RU" sz="2800" dirty="0" smtClean="0">
                <a:solidFill>
                  <a:srgbClr val="C00000"/>
                </a:solidFill>
                <a:latin typeface="+mj-lt"/>
                <a:ea typeface="Times New Roman" panose="02020603050405020304" pitchFamily="18" charset="0"/>
              </a:rPr>
              <a:t> </a:t>
            </a:r>
            <a:r>
              <a:rPr lang="ru-RU" sz="2800" dirty="0">
                <a:solidFill>
                  <a:srgbClr val="C00000"/>
                </a:solidFill>
                <a:latin typeface="+mj-lt"/>
                <a:ea typeface="Times New Roman" panose="02020603050405020304" pitchFamily="18" charset="0"/>
              </a:rPr>
              <a:t>Встаньте, закройте глаза. Руки поднимите вверх. Представьте, что вы – сосулька или мороженое. Напрягите все мышцы вашего тела. Запомните эти ощущения. Замрите в этой позе на 1-2 минуты. Затем представьте, что под действием солнечного тепла вы начинаете медленно таять. Расслабляйте постепенно кисти рук, затем мышцы плеч, шеи, корпуса, ног и т.д. Запомните ощущения в состоянии расслабления. Выполняйте упражнение до достижения оптимального психоэмоционального состояния.</a:t>
            </a:r>
            <a:endParaRPr lang="ru-RU" sz="2800" dirty="0" smtClean="0">
              <a:solidFill>
                <a:srgbClr val="C00000"/>
              </a:solidFill>
              <a:effectLst/>
              <a:latin typeface="+mj-lt"/>
              <a:ea typeface="Times New Roman" panose="02020603050405020304" pitchFamily="18" charset="0"/>
            </a:endParaRPr>
          </a:p>
          <a:p>
            <a:pPr>
              <a:lnSpc>
                <a:spcPct val="115000"/>
              </a:lnSpc>
            </a:pPr>
            <a:r>
              <a:rPr lang="ru-RU" sz="2800" dirty="0" smtClean="0">
                <a:solidFill>
                  <a:srgbClr val="C00000"/>
                </a:solidFill>
                <a:effectLst/>
                <a:latin typeface="+mj-lt"/>
                <a:ea typeface="Times New Roman" panose="02020603050405020304" pitchFamily="18" charset="0"/>
              </a:rPr>
              <a:t> </a:t>
            </a:r>
            <a:endParaRPr lang="ru-RU" sz="2800" dirty="0">
              <a:solidFill>
                <a:srgbClr val="C00000"/>
              </a:solidFill>
              <a:effectLst/>
              <a:latin typeface="+mj-lt"/>
              <a:ea typeface="Times New Roman" panose="02020603050405020304" pitchFamily="18" charset="0"/>
            </a:endParaRPr>
          </a:p>
        </p:txBody>
      </p:sp>
    </p:spTree>
    <p:extLst>
      <p:ext uri="{BB962C8B-B14F-4D97-AF65-F5344CB8AC3E}">
        <p14:creationId xmlns:p14="http://schemas.microsoft.com/office/powerpoint/2010/main" val="2698842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3057" cy="6858594"/>
          </a:xfrm>
          <a:prstGeom prst="rect">
            <a:avLst/>
          </a:prstGeom>
        </p:spPr>
      </p:pic>
      <p:sp>
        <p:nvSpPr>
          <p:cNvPr id="3" name="Прямоугольник 2"/>
          <p:cNvSpPr/>
          <p:nvPr/>
        </p:nvSpPr>
        <p:spPr>
          <a:xfrm>
            <a:off x="159026" y="185531"/>
            <a:ext cx="11767931" cy="4056495"/>
          </a:xfrm>
          <a:prstGeom prst="rect">
            <a:avLst/>
          </a:prstGeom>
        </p:spPr>
        <p:txBody>
          <a:bodyPr wrap="square">
            <a:spAutoFit/>
          </a:bodyPr>
          <a:lstStyle/>
          <a:p>
            <a:pPr>
              <a:lnSpc>
                <a:spcPct val="115000"/>
              </a:lnSpc>
            </a:pPr>
            <a:r>
              <a:rPr lang="ru-RU" sz="2800" b="1" dirty="0">
                <a:solidFill>
                  <a:srgbClr val="C00000"/>
                </a:solidFill>
                <a:latin typeface="+mj-lt"/>
                <a:ea typeface="Times New Roman" panose="02020603050405020304" pitchFamily="18" charset="0"/>
              </a:rPr>
              <a:t>«</a:t>
            </a:r>
            <a:r>
              <a:rPr lang="ru-RU" sz="2800" b="1" i="1" dirty="0">
                <a:solidFill>
                  <a:srgbClr val="C00000"/>
                </a:solidFill>
                <a:latin typeface="+mj-lt"/>
                <a:ea typeface="Times New Roman" panose="02020603050405020304" pitchFamily="18" charset="0"/>
              </a:rPr>
              <a:t>ВОЗДУШНЫЙ ШАР</a:t>
            </a:r>
            <a:r>
              <a:rPr lang="ru-RU" sz="2800" dirty="0">
                <a:solidFill>
                  <a:srgbClr val="C00000"/>
                </a:solidFill>
                <a:latin typeface="+mj-lt"/>
                <a:ea typeface="Times New Roman" panose="02020603050405020304" pitchFamily="18" charset="0"/>
              </a:rPr>
              <a:t>». Встаньте, закройте глаза, руки поднимите вверх, наберите воздух. Представьте, что вы – большой воздушный шар, наполненный воздухом. Постойте в такой позе 1-2 минуты, напрягая все мышцы тела. Затем представьте себе, что в шаре появилось небольшое отверстие. Медленно начинайте выпускать воздух, одновременно расслабляя мышцы тела: кисти рук, затем мышцы плеч, шеи, корпуса, ног и т.д. Запомните ощущения в состоянии расслабления. Выполняйте упражнение до достижения оптимального психоэмоционального состояния.</a:t>
            </a:r>
            <a:endParaRPr lang="ru-RU" sz="2800" dirty="0">
              <a:solidFill>
                <a:srgbClr val="C00000"/>
              </a:solidFill>
              <a:effectLst/>
              <a:latin typeface="+mj-lt"/>
              <a:ea typeface="Times New Roman" panose="02020603050405020304" pitchFamily="18" charset="0"/>
            </a:endParaRPr>
          </a:p>
        </p:txBody>
      </p:sp>
    </p:spTree>
    <p:extLst>
      <p:ext uri="{BB962C8B-B14F-4D97-AF65-F5344CB8AC3E}">
        <p14:creationId xmlns:p14="http://schemas.microsoft.com/office/powerpoint/2010/main" val="705654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29" y="-297"/>
            <a:ext cx="12193057" cy="6858594"/>
          </a:xfrm>
          <a:prstGeom prst="rect">
            <a:avLst/>
          </a:prstGeom>
        </p:spPr>
      </p:pic>
      <p:sp>
        <p:nvSpPr>
          <p:cNvPr id="3" name="Прямоугольник 2"/>
          <p:cNvSpPr/>
          <p:nvPr/>
        </p:nvSpPr>
        <p:spPr>
          <a:xfrm>
            <a:off x="410817" y="212035"/>
            <a:ext cx="9846365" cy="3531864"/>
          </a:xfrm>
          <a:prstGeom prst="rect">
            <a:avLst/>
          </a:prstGeom>
        </p:spPr>
        <p:txBody>
          <a:bodyPr wrap="square">
            <a:spAutoFit/>
          </a:bodyPr>
          <a:lstStyle/>
          <a:p>
            <a:pPr>
              <a:lnSpc>
                <a:spcPct val="115000"/>
              </a:lnSpc>
            </a:pPr>
            <a:r>
              <a:rPr lang="ru-RU" sz="2800" b="1" dirty="0">
                <a:solidFill>
                  <a:srgbClr val="C00000"/>
                </a:solidFill>
                <a:latin typeface="+mj-lt"/>
                <a:ea typeface="Times New Roman" panose="02020603050405020304" pitchFamily="18" charset="0"/>
              </a:rPr>
              <a:t>«</a:t>
            </a:r>
            <a:r>
              <a:rPr lang="ru-RU" sz="2800" b="1" i="1" dirty="0">
                <a:solidFill>
                  <a:srgbClr val="C00000"/>
                </a:solidFill>
                <a:latin typeface="+mj-lt"/>
                <a:ea typeface="Times New Roman" panose="02020603050405020304" pitchFamily="18" charset="0"/>
              </a:rPr>
              <a:t>ВВЕРХ ПО РАДУГЕ</a:t>
            </a:r>
            <a:r>
              <a:rPr lang="ru-RU" sz="2800" b="1" dirty="0">
                <a:solidFill>
                  <a:srgbClr val="C00000"/>
                </a:solidFill>
                <a:latin typeface="+mj-lt"/>
                <a:ea typeface="Times New Roman" panose="02020603050405020304" pitchFamily="18" charset="0"/>
              </a:rPr>
              <a:t>». </a:t>
            </a:r>
            <a:endParaRPr lang="ru-RU" sz="2800" b="1" dirty="0" smtClean="0">
              <a:solidFill>
                <a:srgbClr val="C00000"/>
              </a:solidFill>
              <a:latin typeface="+mj-lt"/>
              <a:ea typeface="Times New Roman" panose="02020603050405020304" pitchFamily="18" charset="0"/>
            </a:endParaRPr>
          </a:p>
          <a:p>
            <a:pPr>
              <a:lnSpc>
                <a:spcPct val="115000"/>
              </a:lnSpc>
            </a:pPr>
            <a:r>
              <a:rPr lang="ru-RU" sz="2800" dirty="0" smtClean="0">
                <a:solidFill>
                  <a:srgbClr val="C00000"/>
                </a:solidFill>
                <a:latin typeface="+mj-lt"/>
                <a:ea typeface="Times New Roman" panose="02020603050405020304" pitchFamily="18" charset="0"/>
              </a:rPr>
              <a:t>Встаньте</a:t>
            </a:r>
            <a:r>
              <a:rPr lang="ru-RU" sz="2800" dirty="0">
                <a:solidFill>
                  <a:srgbClr val="C00000"/>
                </a:solidFill>
                <a:latin typeface="+mj-lt"/>
                <a:ea typeface="Times New Roman" panose="02020603050405020304" pitchFamily="18" charset="0"/>
              </a:rPr>
              <a:t>, закройте глаза, сделайте глубокий вдох и представьте себе, что с этим вдохом вы взбираетесь вверх по радуге, и, выдыхая, съезжаете с нее как с горки. Вдох должен быть максимально полным и плавным, так же как и выдох. Между выдохом и следующим вдохом должна быть небольшая пауза. Повторите 3 раза.</a:t>
            </a:r>
            <a:endParaRPr lang="ru-RU" sz="2800" dirty="0">
              <a:solidFill>
                <a:srgbClr val="C00000"/>
              </a:solidFill>
              <a:effectLst/>
              <a:latin typeface="+mj-lt"/>
              <a:ea typeface="Times New Roman" panose="02020603050405020304" pitchFamily="18" charset="0"/>
            </a:endParaRPr>
          </a:p>
        </p:txBody>
      </p:sp>
    </p:spTree>
    <p:extLst>
      <p:ext uri="{BB962C8B-B14F-4D97-AF65-F5344CB8AC3E}">
        <p14:creationId xmlns:p14="http://schemas.microsoft.com/office/powerpoint/2010/main" val="380681963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397</Words>
  <Application>Microsoft Office PowerPoint</Application>
  <PresentationFormat>Широкоэкранный</PresentationFormat>
  <Paragraphs>26</Paragraphs>
  <Slides>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vt:i4>
      </vt:variant>
    </vt:vector>
  </HeadingPairs>
  <TitlesOfParts>
    <vt:vector size="12"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Учитель</dc:creator>
  <cp:lastModifiedBy>Учитель</cp:lastModifiedBy>
  <cp:revision>5</cp:revision>
  <dcterms:created xsi:type="dcterms:W3CDTF">2020-04-23T09:51:58Z</dcterms:created>
  <dcterms:modified xsi:type="dcterms:W3CDTF">2020-04-23T10:49:14Z</dcterms:modified>
</cp:coreProperties>
</file>